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36"/>
  </p:notesMasterIdLst>
  <p:sldIdLst>
    <p:sldId id="256" r:id="rId3"/>
    <p:sldId id="312" r:id="rId4"/>
    <p:sldId id="311" r:id="rId5"/>
    <p:sldId id="259" r:id="rId6"/>
    <p:sldId id="260" r:id="rId7"/>
    <p:sldId id="303" r:id="rId8"/>
    <p:sldId id="265" r:id="rId9"/>
    <p:sldId id="308" r:id="rId10"/>
    <p:sldId id="267" r:id="rId11"/>
    <p:sldId id="297" r:id="rId12"/>
    <p:sldId id="298" r:id="rId13"/>
    <p:sldId id="299" r:id="rId14"/>
    <p:sldId id="300" r:id="rId15"/>
    <p:sldId id="301" r:id="rId16"/>
    <p:sldId id="302" r:id="rId17"/>
    <p:sldId id="304" r:id="rId18"/>
    <p:sldId id="276" r:id="rId19"/>
    <p:sldId id="289" r:id="rId20"/>
    <p:sldId id="291" r:id="rId21"/>
    <p:sldId id="290" r:id="rId22"/>
    <p:sldId id="309" r:id="rId23"/>
    <p:sldId id="310" r:id="rId24"/>
    <p:sldId id="280" r:id="rId25"/>
    <p:sldId id="281" r:id="rId26"/>
    <p:sldId id="282" r:id="rId27"/>
    <p:sldId id="305" r:id="rId28"/>
    <p:sldId id="306" r:id="rId29"/>
    <p:sldId id="307" r:id="rId30"/>
    <p:sldId id="292" r:id="rId31"/>
    <p:sldId id="296" r:id="rId32"/>
    <p:sldId id="287" r:id="rId33"/>
    <p:sldId id="294" r:id="rId34"/>
    <p:sldId id="288"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6" autoAdjust="0"/>
    <p:restoredTop sz="96761" autoAdjust="0"/>
  </p:normalViewPr>
  <p:slideViewPr>
    <p:cSldViewPr snapToGrid="0">
      <p:cViewPr varScale="1">
        <p:scale>
          <a:sx n="124" d="100"/>
          <a:sy n="124" d="100"/>
        </p:scale>
        <p:origin x="2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2022/10/5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2022/10/5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2022/10/5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2022/10/5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2022/10/5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2022/10/5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2022/10/5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2022/10/5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2022/10/5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2022/10/5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2022/10/5</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2022/10/5</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2022/10/5</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2022/10/5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2022/10/5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2022/10/5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2022/10/5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2.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file:///C:\40%20MANUAL\MANUAL\&#22857;&#34892;Edge%20&#24180;&#26411;&#35519;&#25972;&#30003;&#21578;&#26360;&#12463;&#12521;&#12454;&#12489;\&#21033;&#29992;&#12460;&#12452;&#12489;&#65288;&#25552;&#20986;&#32773;&#21521;&#12369;&#65289;\Links\04_&#25206;&#39178;&#22522;&#30990;_3_Message.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4.jpg"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5.jpg"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5_&#20445;&#38522;&#26009;&#25511;&#38500;_1_&#29983;&#21629;.jpg"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file:///C:\40%20MANUAL\MANUAL\&#22857;&#34892;Edge%20&#24180;&#26411;&#35519;&#25972;&#30003;&#21578;&#26360;&#12463;&#12521;&#12454;&#12489;\&#21033;&#29992;&#12460;&#12452;&#12489;&#65288;&#25552;&#20986;&#32773;&#21521;&#12369;&#65289;\Links\05_&#20445;&#38522;&#26009;&#25511;&#38500;_2_&#21069;&#24180;&#21021;&#26399;&#34920;&#31034;.jpg"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9_&#20869;&#23481;&#30906;&#35469;.jpg" TargetMode="External"/><Relationship Id="rId7" Type="http://schemas.openxmlformats.org/officeDocument/2006/relationships/image" Target="file:///C:\40%20MANUAL\MANUAL\&#22857;&#34892;Edge%20&#24180;&#26411;&#35519;&#25972;&#30003;&#21578;&#26360;&#12463;&#12521;&#12454;&#12489;\&#21033;&#29992;&#12460;&#12452;&#12489;&#65288;&#25552;&#20986;&#32773;&#21521;&#12369;&#65289;\Links\09_&#20869;&#23481;&#30906;&#35469;_&#20462;&#27491;.jpg"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2467;&#12531;&#12486;&#12531;&#12484;&#38598;_6_&#25552;&#20986;&#23436;&#20102;01.jpg"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file:///C:\40%20MANUAL\MANUAL\&#22857;&#34892;Edge%20&#24180;&#26411;&#35519;&#25972;&#30003;&#21578;&#26360;&#12463;&#12521;&#12454;&#12489;\&#21033;&#29992;&#12460;&#12452;&#12489;&#65288;&#25552;&#20986;&#32773;&#21521;&#12369;&#65289;\Links\10_&#35388;&#26126;&#26360;&#39006;_&#21488;&#32025;.jpg" TargetMode="Externa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file:///C:\40%20MANUAL\MANUAL\&#22857;&#34892;Edge%20&#24180;&#26411;&#35519;&#25972;&#30003;&#21578;&#26360;&#12463;&#12521;&#12454;&#12489;\&#21033;&#29992;&#12460;&#12452;&#12489;&#65288;&#25552;&#20986;&#32773;&#21521;&#12369;&#65289;\Links\06_&#20445;&#38522;&#35352;&#20837;&#20363;_1.jpg" TargetMode="External"/><Relationship Id="rId7" Type="http://schemas.openxmlformats.org/officeDocument/2006/relationships/image" Target="file:///C:\40%20MANUAL\MANUAL\&#22857;&#34892;Edge%20&#24180;&#26411;&#35519;&#25972;&#30003;&#21578;&#26360;&#12463;&#12521;&#12454;&#12489;\&#21033;&#29992;&#12460;&#12452;&#12489;&#65288;&#25552;&#20986;&#32773;&#21521;&#12369;&#65289;\Links\06_&#20445;&#38522;&#35352;&#20837;&#20363;_2.jpg"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4" Type="http://schemas.openxmlformats.org/officeDocument/2006/relationships/image" Target="../media/image29.jpeg"/><Relationship Id="rId9"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file:///C:\40%20MANUAL\MANUAL\&#22857;&#34892;Edge%20&#24180;&#26411;&#35519;&#25972;&#30003;&#21578;&#26360;&#12463;&#12521;&#12454;&#12489;\&#21033;&#29992;&#12460;&#12452;&#12489;&#65288;&#25552;&#20986;&#32773;&#21521;&#12369;&#65289;\Links\06_&#20445;&#38522;&#35352;&#20837;&#20363;_4.jpg" TargetMode="External"/><Relationship Id="rId7" Type="http://schemas.openxmlformats.org/officeDocument/2006/relationships/image" Target="file:///C:\40%20MANUAL\MANUAL\&#22857;&#34892;Edge%20&#24180;&#26411;&#35519;&#25972;&#30003;&#21578;&#26360;&#12463;&#12521;&#12454;&#12489;\&#21033;&#29992;&#12460;&#12452;&#12489;&#65288;&#25552;&#20986;&#32773;&#21521;&#12369;&#65289;\Links\06_&#20445;&#38522;&#35352;&#20837;&#20363;_3.jpg"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4" Type="http://schemas.openxmlformats.org/officeDocument/2006/relationships/image" Target="../media/image33.jpeg"/><Relationship Id="rId9"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0_&#35388;&#26126;&#26360;&#39006;_1.jpg"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1_&#12510;&#12452;&#12490;_1.jpg" TargetMode="External"/><Relationship Id="rId7"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7.jpeg"/><Relationship Id="rId7"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file:///C:\40%20MANUAL\MANUAL\&#22857;&#34892;Edge%20&#24180;&#26411;&#35519;&#25972;&#30003;&#21578;&#26360;&#12463;&#12521;&#12454;&#12489;\&#21033;&#29992;&#12460;&#12452;&#12489;&#65288;&#25552;&#20986;&#32773;&#21521;&#12369;&#65289;\Links\12_&#38651;&#23376;&#25511;&#38500;&#35388;&#26126;&#26360;_1.jpg" TargetMode="External"/><Relationship Id="rId9"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3_&#30003;&#21578;&#26360;&#36984;&#25246;&#30011;&#38754;.jpg"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5552;&#20986;&#32773;\YTAS%20&#35069;&#21697;&#12484;&#12540;&#12523;&#12480;&#12454;&#12531;&#12525;&#12540;&#12489;\Links\03_&#30003;&#21578;&#26360;&#36984;&#25246;&#30011;&#38754;.jpg" TargetMode="Externa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FB2927BC-4C58-491D-8481-B0AC2D40DB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951" y="991423"/>
            <a:ext cx="4563344" cy="3320710"/>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11033"/>
            <a:ext cx="10964186" cy="576182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9" name="図 8">
            <a:extLst>
              <a:ext uri="{FF2B5EF4-FFF2-40B4-BE49-F238E27FC236}">
                <a16:creationId xmlns:a16="http://schemas.microsoft.com/office/drawing/2014/main" id="{0EE1BE64-F1AB-4BE5-95EF-708C2C74618B}"/>
              </a:ext>
            </a:extLst>
          </p:cNvPr>
          <p:cNvPicPr>
            <a:picLocks noChangeAspect="1"/>
          </p:cNvPicPr>
          <p:nvPr/>
        </p:nvPicPr>
        <p:blipFill>
          <a:blip r:embed="rId2"/>
          <a:stretch>
            <a:fillRect/>
          </a:stretch>
        </p:blipFill>
        <p:spPr>
          <a:xfrm>
            <a:off x="539270" y="1145547"/>
            <a:ext cx="3622737" cy="4825155"/>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（１／６）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19" name="角丸四角形 79"/>
          <p:cNvSpPr>
            <a:spLocks noChangeArrowheads="1"/>
          </p:cNvSpPr>
          <p:nvPr/>
        </p:nvSpPr>
        <p:spPr bwMode="auto">
          <a:xfrm>
            <a:off x="2411411" y="5708714"/>
            <a:ext cx="558800" cy="22488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1" name="AutoShape 10"/>
          <p:cNvSpPr>
            <a:spLocks noChangeShapeType="1"/>
          </p:cNvSpPr>
          <p:nvPr/>
        </p:nvSpPr>
        <p:spPr bwMode="auto">
          <a:xfrm rot="10800000" flipV="1">
            <a:off x="2695575" y="3226850"/>
            <a:ext cx="1864376" cy="106960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12"/>
          <p:cNvSpPr>
            <a:spLocks noChangeArrowheads="1"/>
          </p:cNvSpPr>
          <p:nvPr/>
        </p:nvSpPr>
        <p:spPr bwMode="auto">
          <a:xfrm>
            <a:off x="618983" y="5212406"/>
            <a:ext cx="2963452" cy="413737"/>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9"/>
          <p:cNvSpPr>
            <a:spLocks noChangeArrowheads="1"/>
          </p:cNvSpPr>
          <p:nvPr/>
        </p:nvSpPr>
        <p:spPr bwMode="auto">
          <a:xfrm>
            <a:off x="624766" y="4296456"/>
            <a:ext cx="2957668" cy="228600"/>
          </a:xfrm>
          <a:prstGeom prst="roundRect">
            <a:avLst>
              <a:gd name="adj" fmla="val 17639"/>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AutoShape 11"/>
          <p:cNvSpPr>
            <a:spLocks noChangeShapeType="1"/>
          </p:cNvSpPr>
          <p:nvPr/>
        </p:nvSpPr>
        <p:spPr bwMode="auto">
          <a:xfrm rot="10800000" flipV="1">
            <a:off x="3582435" y="5189546"/>
            <a:ext cx="3022404" cy="203915"/>
          </a:xfrm>
          <a:prstGeom prst="bentConnector3">
            <a:avLst>
              <a:gd name="adj1" fmla="val 60542"/>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Text Box 4"/>
          <p:cNvSpPr txBox="1">
            <a:spLocks noChangeArrowheads="1"/>
          </p:cNvSpPr>
          <p:nvPr/>
        </p:nvSpPr>
        <p:spPr bwMode="auto">
          <a:xfrm>
            <a:off x="4559951" y="4347231"/>
            <a:ext cx="3395329" cy="136322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当年の所得情報を入力します。入力した金額をもとに、合計所得金額の見積額や基礎控除額が自動的に計算されます。</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なお、収入金額が</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万円前後の見込みになる場合は、</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9" name="テキスト ボックス 2"/>
          <p:cNvSpPr txBox="1">
            <a:spLocks noChangeArrowheads="1"/>
          </p:cNvSpPr>
          <p:nvPr/>
        </p:nvSpPr>
        <p:spPr bwMode="auto">
          <a:xfrm>
            <a:off x="4559462" y="2032845"/>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sp>
        <p:nvSpPr>
          <p:cNvPr id="35" name="直線矢印コネクタ 80"/>
          <p:cNvSpPr>
            <a:spLocks noChangeShapeType="1"/>
          </p:cNvSpPr>
          <p:nvPr/>
        </p:nvSpPr>
        <p:spPr bwMode="auto">
          <a:xfrm rot="10800000">
            <a:off x="2970210" y="5803316"/>
            <a:ext cx="1464767" cy="203914"/>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Text Box 2"/>
          <p:cNvSpPr txBox="1">
            <a:spLocks noChangeArrowheads="1"/>
          </p:cNvSpPr>
          <p:nvPr/>
        </p:nvSpPr>
        <p:spPr bwMode="auto">
          <a:xfrm>
            <a:off x="3354984" y="595594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075" name="Picture 3" descr="04_扶養基礎_2_障がい者情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9638" y="2600808"/>
            <a:ext cx="29003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66C9EE4B-5DE1-470F-B404-1E3618D4FD46}"/>
              </a:ext>
            </a:extLst>
          </p:cNvPr>
          <p:cNvGrpSpPr/>
          <p:nvPr/>
        </p:nvGrpSpPr>
        <p:grpSpPr>
          <a:xfrm>
            <a:off x="690356" y="1193529"/>
            <a:ext cx="4214191" cy="5255253"/>
            <a:chOff x="690356" y="1209159"/>
            <a:chExt cx="4214191" cy="5255253"/>
          </a:xfrm>
        </p:grpSpPr>
        <p:pic>
          <p:nvPicPr>
            <p:cNvPr id="31" name="Picture 1" descr="\\svrw3001009\03.Dev_Product_Management\03.G_Product_Management\400.Team\04.BPR\02.機能別\201510.次世代\200.単独機能・サービス\48.ヘルプセンター\42.MCSS・YTAS\利用ガイド提出者向け\2206時点の利用ガイド\Links\04_扶養基礎_2.jpg"/>
            <p:cNvPicPr>
              <a:picLocks noChangeAspect="1" noChangeArrowheads="1"/>
            </p:cNvPicPr>
            <p:nvPr/>
          </p:nvPicPr>
          <p:blipFill rotWithShape="1">
            <a:blip r:embed="rId3" r:link="rId4" cstate="print">
              <a:extLst>
                <a:ext uri="{28A0092B-C50C-407E-A947-70E740481C1C}">
                  <a14:useLocalDpi xmlns:a14="http://schemas.microsoft.com/office/drawing/2010/main"/>
                </a:ext>
              </a:extLst>
            </a:blip>
            <a:srcRect r="-859" b="7840"/>
            <a:stretch/>
          </p:blipFill>
          <p:spPr bwMode="auto">
            <a:xfrm>
              <a:off x="690356" y="1209159"/>
              <a:ext cx="4214191" cy="5255253"/>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a:extLst>
                <a:ext uri="{FF2B5EF4-FFF2-40B4-BE49-F238E27FC236}">
                  <a16:creationId xmlns:a16="http://schemas.microsoft.com/office/drawing/2014/main" id="{D763D18C-94D5-43BD-8F06-E3ADD0199898}"/>
                </a:ext>
              </a:extLst>
            </p:cNvPr>
            <p:cNvPicPr>
              <a:picLocks noChangeAspect="1"/>
            </p:cNvPicPr>
            <p:nvPr/>
          </p:nvPicPr>
          <p:blipFill>
            <a:blip r:embed="rId5"/>
            <a:stretch>
              <a:fillRect/>
            </a:stretch>
          </p:blipFill>
          <p:spPr>
            <a:xfrm>
              <a:off x="964602" y="1940594"/>
              <a:ext cx="66489" cy="126329"/>
            </a:xfrm>
            <a:prstGeom prst="rect">
              <a:avLst/>
            </a:prstGeom>
          </p:spPr>
        </p:pic>
      </p:gr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
        <p:nvSpPr>
          <p:cNvPr id="37" name="AutoShape 8"/>
          <p:cNvSpPr>
            <a:spLocks noChangeArrowheads="1"/>
          </p:cNvSpPr>
          <p:nvPr/>
        </p:nvSpPr>
        <p:spPr bwMode="auto">
          <a:xfrm>
            <a:off x="4158975" y="2156818"/>
            <a:ext cx="593725" cy="14446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直線矢印コネクタ 80"/>
          <p:cNvSpPr>
            <a:spLocks noChangeShapeType="1"/>
          </p:cNvSpPr>
          <p:nvPr/>
        </p:nvSpPr>
        <p:spPr bwMode="auto">
          <a:xfrm rot="16200000" flipV="1">
            <a:off x="4888812" y="2058101"/>
            <a:ext cx="48801" cy="321026"/>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テキスト ボックス 2"/>
          <p:cNvSpPr txBox="1">
            <a:spLocks noChangeArrowheads="1"/>
          </p:cNvSpPr>
          <p:nvPr/>
        </p:nvSpPr>
        <p:spPr bwMode="auto">
          <a:xfrm>
            <a:off x="5073726" y="1954884"/>
            <a:ext cx="1908175"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源泉控除対象配偶者の場合は表示されます。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40" name="AutoShape 9"/>
          <p:cNvSpPr>
            <a:spLocks noChangeArrowheads="1"/>
          </p:cNvSpPr>
          <p:nvPr/>
        </p:nvSpPr>
        <p:spPr bwMode="auto">
          <a:xfrm>
            <a:off x="772397" y="5457309"/>
            <a:ext cx="3438525" cy="57785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4" name="AutoShape 11"/>
          <p:cNvSpPr>
            <a:spLocks noChangeArrowheads="1"/>
          </p:cNvSpPr>
          <p:nvPr/>
        </p:nvSpPr>
        <p:spPr bwMode="auto">
          <a:xfrm>
            <a:off x="2826182" y="6135734"/>
            <a:ext cx="684212" cy="2524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直線矢印コネクタ 80"/>
          <p:cNvSpPr>
            <a:spLocks noChangeShapeType="1"/>
          </p:cNvSpPr>
          <p:nvPr/>
        </p:nvSpPr>
        <p:spPr bwMode="auto">
          <a:xfrm rot="16200000" flipH="1" flipV="1">
            <a:off x="4501961" y="5166269"/>
            <a:ext cx="357337" cy="939416"/>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テキスト ボックス 2"/>
          <p:cNvSpPr txBox="1">
            <a:spLocks noChangeArrowheads="1"/>
          </p:cNvSpPr>
          <p:nvPr/>
        </p:nvSpPr>
        <p:spPr bwMode="auto">
          <a:xfrm>
            <a:off x="5073726" y="4815959"/>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4" name="直線矢印コネクタ 80"/>
          <p:cNvSpPr>
            <a:spLocks noChangeShapeType="1"/>
          </p:cNvSpPr>
          <p:nvPr/>
        </p:nvSpPr>
        <p:spPr bwMode="auto">
          <a:xfrm rot="10800000">
            <a:off x="3510393" y="6255892"/>
            <a:ext cx="1900505" cy="134084"/>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Text Box 2"/>
          <p:cNvSpPr txBox="1">
            <a:spLocks noChangeArrowheads="1"/>
          </p:cNvSpPr>
          <p:nvPr/>
        </p:nvSpPr>
        <p:spPr bwMode="auto">
          <a:xfrm>
            <a:off x="5073726" y="6093265"/>
            <a:ext cx="4406336"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前々スライドの画面「扶養親族の有無」、または「他の所得者が控除を受ける扶養親族の有無」で「あり」を選択した場合は、</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扶養親族情報</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」画面に進みます。</a:t>
            </a:r>
            <a:br>
              <a:rPr kumimoji="0" lang="en-US" altLang="ja-JP" sz="1600" dirty="0">
                <a:latin typeface="Meiryo UI" panose="020B0604030504040204" pitchFamily="50" charset="-128"/>
                <a:ea typeface="Meiryo UI" panose="020B0604030504040204" pitchFamily="50" charset="-128"/>
              </a:rPr>
            </a:b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7" name="図 6">
            <a:extLst>
              <a:ext uri="{FF2B5EF4-FFF2-40B4-BE49-F238E27FC236}">
                <a16:creationId xmlns:a16="http://schemas.microsoft.com/office/drawing/2014/main" id="{29F42667-57F7-47CE-9257-C3963AD9CBA7}"/>
              </a:ext>
            </a:extLst>
          </p:cNvPr>
          <p:cNvPicPr>
            <a:picLocks noChangeAspect="1"/>
          </p:cNvPicPr>
          <p:nvPr/>
        </p:nvPicPr>
        <p:blipFill>
          <a:blip r:embed="rId2"/>
          <a:stretch>
            <a:fillRect/>
          </a:stretch>
        </p:blipFill>
        <p:spPr>
          <a:xfrm>
            <a:off x="649480" y="1409031"/>
            <a:ext cx="3969171" cy="5018903"/>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22" name="角丸四角形 79"/>
          <p:cNvSpPr>
            <a:spLocks noChangeArrowheads="1"/>
          </p:cNvSpPr>
          <p:nvPr/>
        </p:nvSpPr>
        <p:spPr bwMode="auto">
          <a:xfrm>
            <a:off x="1870213" y="2491863"/>
            <a:ext cx="505901" cy="137707"/>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709449" y="2019091"/>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6" name="角丸四角形 79"/>
          <p:cNvSpPr>
            <a:spLocks noChangeArrowheads="1"/>
          </p:cNvSpPr>
          <p:nvPr/>
        </p:nvSpPr>
        <p:spPr bwMode="auto">
          <a:xfrm>
            <a:off x="1903514" y="5876639"/>
            <a:ext cx="730551" cy="13770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2089" name="直線矢印コネクタ 80"/>
          <p:cNvCxnSpPr>
            <a:cxnSpLocks noChangeShapeType="1"/>
            <a:stCxn id="32" idx="1"/>
            <a:endCxn id="36" idx="3"/>
          </p:cNvCxnSpPr>
          <p:nvPr/>
        </p:nvCxnSpPr>
        <p:spPr bwMode="auto">
          <a:xfrm rot="10800000" flipV="1">
            <a:off x="2634065" y="4416905"/>
            <a:ext cx="432222" cy="1528587"/>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32" name="Text Box 33"/>
          <p:cNvSpPr txBox="1">
            <a:spLocks noChangeArrowheads="1"/>
          </p:cNvSpPr>
          <p:nvPr/>
        </p:nvSpPr>
        <p:spPr bwMode="auto">
          <a:xfrm>
            <a:off x="3066287" y="3671085"/>
            <a:ext cx="3578353" cy="149164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該当する場合は、要件の内容が表示され、年末調整の際に確定した収入をもとに控除額が計算されます。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50" name="Text Box 33"/>
          <p:cNvSpPr txBox="1">
            <a:spLocks noChangeArrowheads="1"/>
          </p:cNvSpPr>
          <p:nvPr/>
        </p:nvSpPr>
        <p:spPr bwMode="auto">
          <a:xfrm>
            <a:off x="7008413" y="3669637"/>
            <a:ext cx="3232868" cy="28919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2090" name="Picture 42" descr="C:\40 MANUAL\MANUAL\奉行Edge 年末調整申告書クラウド\利用ガイド（提出者向け）\Links\04_扶養基礎_3_Message.jpg"/>
          <p:cNvPicPr>
            <a:picLocks noChangeAspect="1"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7576734" y="4719961"/>
            <a:ext cx="19812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角丸四角形 79"/>
          <p:cNvSpPr>
            <a:spLocks noChangeArrowheads="1"/>
          </p:cNvSpPr>
          <p:nvPr/>
        </p:nvSpPr>
        <p:spPr bwMode="auto">
          <a:xfrm>
            <a:off x="2707966" y="6140610"/>
            <a:ext cx="609961" cy="21884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8" name="角丸四角形 79"/>
          <p:cNvSpPr>
            <a:spLocks noChangeArrowheads="1"/>
          </p:cNvSpPr>
          <p:nvPr/>
        </p:nvSpPr>
        <p:spPr bwMode="auto">
          <a:xfrm>
            <a:off x="8722942" y="6197528"/>
            <a:ext cx="673645"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ShapeType="1"/>
          </p:cNvSpPr>
          <p:nvPr/>
        </p:nvSpPr>
        <p:spPr bwMode="auto">
          <a:xfrm rot="10800000" flipV="1">
            <a:off x="3339301" y="6014346"/>
            <a:ext cx="3669112" cy="2207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AutoShape 10"/>
          <p:cNvSpPr>
            <a:spLocks noChangeShapeType="1"/>
          </p:cNvSpPr>
          <p:nvPr/>
        </p:nvSpPr>
        <p:spPr bwMode="auto">
          <a:xfrm rot="10800000" flipV="1">
            <a:off x="2376112" y="2299301"/>
            <a:ext cx="2333336" cy="26141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3073" name="Picture 1" descr="\\svrw3001009\03.Dev_Product_Management\03.G_Product_Management\400.Team\04.BPR\02.機能別\201510.次世代\200.単独機能・サービス\48.ヘルプセンター\42.MCSS・YTAS\利用ガイド提出者向け\2206時点の利用ガイド\Links\04_扶養基礎_4.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48954" y="1158869"/>
            <a:ext cx="4162425" cy="4667250"/>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768769" y="5046290"/>
            <a:ext cx="684212" cy="2778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6"/>
          <p:cNvSpPr>
            <a:spLocks noChangeArrowheads="1"/>
          </p:cNvSpPr>
          <p:nvPr/>
        </p:nvSpPr>
        <p:spPr bwMode="auto">
          <a:xfrm>
            <a:off x="1969599" y="2278057"/>
            <a:ext cx="919163"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直線矢印コネクタ 80"/>
          <p:cNvSpPr>
            <a:spLocks noChangeShapeType="1"/>
          </p:cNvSpPr>
          <p:nvPr/>
        </p:nvSpPr>
        <p:spPr bwMode="auto">
          <a:xfrm rot="10800000" flipV="1">
            <a:off x="2898287" y="2311463"/>
            <a:ext cx="838200" cy="48783"/>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3"/>
          <p:cNvSpPr>
            <a:spLocks noChangeArrowheads="1"/>
          </p:cNvSpPr>
          <p:nvPr/>
        </p:nvSpPr>
        <p:spPr bwMode="auto">
          <a:xfrm>
            <a:off x="698256" y="1824034"/>
            <a:ext cx="468313" cy="1746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テキスト ボックス 2"/>
          <p:cNvSpPr txBox="1">
            <a:spLocks noChangeArrowheads="1"/>
          </p:cNvSpPr>
          <p:nvPr/>
        </p:nvSpPr>
        <p:spPr bwMode="auto">
          <a:xfrm>
            <a:off x="3736487" y="204469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直線矢印コネクタ 80"/>
          <p:cNvSpPr>
            <a:spLocks noChangeShapeType="1"/>
          </p:cNvSpPr>
          <p:nvPr/>
        </p:nvSpPr>
        <p:spPr bwMode="auto">
          <a:xfrm rot="10800000">
            <a:off x="3452980" y="5147958"/>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Text Box 2"/>
          <p:cNvSpPr txBox="1">
            <a:spLocks noChangeArrowheads="1"/>
          </p:cNvSpPr>
          <p:nvPr/>
        </p:nvSpPr>
        <p:spPr bwMode="auto">
          <a:xfrm>
            <a:off x="3788097" y="4976749"/>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3DABDD90-5664-4246-A847-D9A52DC4A704}"/>
              </a:ext>
            </a:extLst>
          </p:cNvPr>
          <p:cNvPicPr>
            <a:picLocks noChangeAspect="1"/>
          </p:cNvPicPr>
          <p:nvPr/>
        </p:nvPicPr>
        <p:blipFill>
          <a:blip r:embed="rId4"/>
          <a:stretch>
            <a:fillRect/>
          </a:stretch>
        </p:blipFill>
        <p:spPr>
          <a:xfrm>
            <a:off x="928442" y="1874044"/>
            <a:ext cx="59219" cy="104774"/>
          </a:xfrm>
          <a:prstGeom prst="rect">
            <a:avLst/>
          </a:prstGeom>
        </p:spPr>
      </p:pic>
    </p:spTree>
    <p:extLst>
      <p:ext uri="{BB962C8B-B14F-4D97-AF65-F5344CB8AC3E}">
        <p14:creationId xmlns:p14="http://schemas.microsoft.com/office/powerpoint/2010/main" val="2425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1AB709EA-B2D1-4480-88F1-101D7C44D53D}"/>
              </a:ext>
            </a:extLst>
          </p:cNvPr>
          <p:cNvGrpSpPr/>
          <p:nvPr/>
        </p:nvGrpSpPr>
        <p:grpSpPr>
          <a:xfrm>
            <a:off x="683258" y="1250032"/>
            <a:ext cx="4352925" cy="4257675"/>
            <a:chOff x="683258" y="1257652"/>
            <a:chExt cx="4352925" cy="4257675"/>
          </a:xfrm>
        </p:grpSpPr>
        <p:pic>
          <p:nvPicPr>
            <p:cNvPr id="4097" name="Picture 1" descr="\\svrw3001009\03.Dev_Product_Management\03.G_Product_Management\400.Team\04.BPR\02.機能別\201510.次世代\200.単独機能・サービス\48.ヘルプセンター\42.MCSS・YTAS\利用ガイド提出者向け\2206時点の利用ガイド\Links\04_扶養基礎_5.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83258" y="1257652"/>
              <a:ext cx="4352925" cy="425767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FAFDE0B0-146B-4386-A29E-71CDE63C84BD}"/>
                </a:ext>
              </a:extLst>
            </p:cNvPr>
            <p:cNvPicPr>
              <a:picLocks noChangeAspect="1"/>
            </p:cNvPicPr>
            <p:nvPr/>
          </p:nvPicPr>
          <p:blipFill>
            <a:blip r:embed="rId4"/>
            <a:stretch>
              <a:fillRect/>
            </a:stretch>
          </p:blipFill>
          <p:spPr>
            <a:xfrm>
              <a:off x="2054274" y="2786804"/>
              <a:ext cx="384128" cy="118558"/>
            </a:xfrm>
            <a:prstGeom prst="rect">
              <a:avLst/>
            </a:prstGeom>
          </p:spPr>
        </p:pic>
        <p:pic>
          <p:nvPicPr>
            <p:cNvPr id="20" name="図 19">
              <a:extLst>
                <a:ext uri="{FF2B5EF4-FFF2-40B4-BE49-F238E27FC236}">
                  <a16:creationId xmlns:a16="http://schemas.microsoft.com/office/drawing/2014/main" id="{90471DC1-FA88-4BF4-AA5A-0B4FFC2277C0}"/>
                </a:ext>
              </a:extLst>
            </p:cNvPr>
            <p:cNvPicPr>
              <a:picLocks noChangeAspect="1"/>
            </p:cNvPicPr>
            <p:nvPr/>
          </p:nvPicPr>
          <p:blipFill>
            <a:blip r:embed="rId5"/>
            <a:stretch>
              <a:fillRect/>
            </a:stretch>
          </p:blipFill>
          <p:spPr>
            <a:xfrm>
              <a:off x="2074822" y="2926382"/>
              <a:ext cx="456715" cy="111940"/>
            </a:xfrm>
            <a:prstGeom prst="rect">
              <a:avLst/>
            </a:prstGeom>
          </p:spPr>
        </p:pic>
      </p:gr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角丸四角形 79"/>
          <p:cNvSpPr>
            <a:spLocks noChangeArrowheads="1"/>
          </p:cNvSpPr>
          <p:nvPr/>
        </p:nvSpPr>
        <p:spPr bwMode="auto">
          <a:xfrm>
            <a:off x="2910840" y="4701032"/>
            <a:ext cx="716280" cy="288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直線矢印コネクタ 80"/>
          <p:cNvSpPr>
            <a:spLocks noChangeShapeType="1"/>
          </p:cNvSpPr>
          <p:nvPr/>
        </p:nvSpPr>
        <p:spPr bwMode="auto">
          <a:xfrm rot="10800000">
            <a:off x="3627120" y="4845493"/>
            <a:ext cx="1393225" cy="10953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Text Box 2"/>
          <p:cNvSpPr txBox="1">
            <a:spLocks noChangeArrowheads="1"/>
          </p:cNvSpPr>
          <p:nvPr/>
        </p:nvSpPr>
        <p:spPr bwMode="auto">
          <a:xfrm>
            <a:off x="4384644" y="4651613"/>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54C6156E-2C71-4C4B-B031-856C619A2A99}"/>
              </a:ext>
            </a:extLst>
          </p:cNvPr>
          <p:cNvPicPr>
            <a:picLocks noChangeAspect="1"/>
          </p:cNvPicPr>
          <p:nvPr/>
        </p:nvPicPr>
        <p:blipFill>
          <a:blip r:embed="rId6"/>
          <a:stretch>
            <a:fillRect/>
          </a:stretch>
        </p:blipFill>
        <p:spPr>
          <a:xfrm>
            <a:off x="983212" y="2009773"/>
            <a:ext cx="59219" cy="104774"/>
          </a:xfrm>
          <a:prstGeom prst="rect">
            <a:avLst/>
          </a:prstGeom>
        </p:spPr>
      </p:pic>
      <p:pic>
        <p:nvPicPr>
          <p:cNvPr id="23" name="図 22">
            <a:extLst>
              <a:ext uri="{FF2B5EF4-FFF2-40B4-BE49-F238E27FC236}">
                <a16:creationId xmlns:a16="http://schemas.microsoft.com/office/drawing/2014/main" id="{4EEA1218-7508-412E-A173-C954B61FBCEA}"/>
              </a:ext>
            </a:extLst>
          </p:cNvPr>
          <p:cNvPicPr>
            <a:picLocks noChangeAspect="1"/>
          </p:cNvPicPr>
          <p:nvPr/>
        </p:nvPicPr>
        <p:blipFill>
          <a:blip r:embed="rId6"/>
          <a:stretch>
            <a:fillRect/>
          </a:stretch>
        </p:blipFill>
        <p:spPr>
          <a:xfrm>
            <a:off x="980036" y="2010085"/>
            <a:ext cx="59219" cy="104774"/>
          </a:xfrm>
          <a:prstGeom prst="rect">
            <a:avLst/>
          </a:prstGeom>
        </p:spPr>
      </p:pic>
    </p:spTree>
    <p:extLst>
      <p:ext uri="{BB962C8B-B14F-4D97-AF65-F5344CB8AC3E}">
        <p14:creationId xmlns:p14="http://schemas.microsoft.com/office/powerpoint/2010/main" val="9131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9AE30C41-1D6B-450B-A71A-31FB3C95B3B7}"/>
              </a:ext>
            </a:extLst>
          </p:cNvPr>
          <p:cNvPicPr>
            <a:picLocks noChangeAspect="1"/>
          </p:cNvPicPr>
          <p:nvPr/>
        </p:nvPicPr>
        <p:blipFill>
          <a:blip r:embed="rId2"/>
          <a:stretch>
            <a:fillRect/>
          </a:stretch>
        </p:blipFill>
        <p:spPr>
          <a:xfrm>
            <a:off x="640862" y="1247529"/>
            <a:ext cx="3926604" cy="4843930"/>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角丸四角形 79"/>
          <p:cNvSpPr>
            <a:spLocks noChangeArrowheads="1"/>
          </p:cNvSpPr>
          <p:nvPr/>
        </p:nvSpPr>
        <p:spPr bwMode="auto">
          <a:xfrm>
            <a:off x="2213423" y="5645628"/>
            <a:ext cx="755649" cy="21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直線矢印コネクタ 80"/>
          <p:cNvSpPr>
            <a:spLocks noChangeShapeType="1"/>
          </p:cNvSpPr>
          <p:nvPr/>
        </p:nvSpPr>
        <p:spPr bwMode="auto">
          <a:xfrm rot="10800000" flipV="1">
            <a:off x="2976691" y="5432319"/>
            <a:ext cx="1054288" cy="29713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3953213" y="5232956"/>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19" name="角丸四角形 79"/>
          <p:cNvSpPr>
            <a:spLocks noChangeArrowheads="1"/>
          </p:cNvSpPr>
          <p:nvPr/>
        </p:nvSpPr>
        <p:spPr bwMode="auto">
          <a:xfrm>
            <a:off x="2642264" y="4704402"/>
            <a:ext cx="639302" cy="26132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6038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C:\40 MANUAL\MANUAL\奉行Edge 年末調整申告書クラウド\利用ガイド（提出者向け）\Links\05_保険料控除_1_生命.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56612" y="1334296"/>
            <a:ext cx="3297305" cy="366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05_保険料控除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380" y="1241339"/>
            <a:ext cx="3438973" cy="26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2"/>
          <p:cNvSpPr>
            <a:spLocks noGrp="1"/>
          </p:cNvSpPr>
          <p:nvPr>
            <p:ph idx="1"/>
          </p:nvPr>
        </p:nvSpPr>
        <p:spPr>
          <a:xfrm>
            <a:off x="389614" y="803082"/>
            <a:ext cx="10964186" cy="37883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支払った保険料等を含めて、前年に入力した情報が初期表示されます。今年度はじめて申告する場合は入力します。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837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764819" y="2221130"/>
            <a:ext cx="747793"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433326" y="3255135"/>
            <a:ext cx="564316"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1852116" y="1511112"/>
            <a:ext cx="539750" cy="32385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1" name="角丸四角形 79"/>
          <p:cNvSpPr>
            <a:spLocks noChangeArrowheads="1"/>
          </p:cNvSpPr>
          <p:nvPr/>
        </p:nvSpPr>
        <p:spPr bwMode="auto">
          <a:xfrm>
            <a:off x="5718703" y="4427048"/>
            <a:ext cx="640625" cy="207881"/>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46" name="AutoShape 24"/>
          <p:cNvSpPr>
            <a:spLocks noChangeArrowheads="1"/>
          </p:cNvSpPr>
          <p:nvPr/>
        </p:nvSpPr>
        <p:spPr bwMode="auto">
          <a:xfrm>
            <a:off x="6687758" y="2219903"/>
            <a:ext cx="684322" cy="13330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3" name="テキスト ボックス 2"/>
          <p:cNvSpPr txBox="1">
            <a:spLocks noChangeArrowheads="1"/>
          </p:cNvSpPr>
          <p:nvPr/>
        </p:nvSpPr>
        <p:spPr bwMode="auto">
          <a:xfrm>
            <a:off x="8948410" y="443548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
        <p:nvSpPr>
          <p:cNvPr id="51" name="直線矢印コネクタ 80"/>
          <p:cNvSpPr>
            <a:spLocks noChangeShapeType="1"/>
          </p:cNvSpPr>
          <p:nvPr/>
        </p:nvSpPr>
        <p:spPr bwMode="auto">
          <a:xfrm rot="10800000">
            <a:off x="6359325" y="4543059"/>
            <a:ext cx="2589084" cy="104523"/>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テキスト ボックス 2"/>
          <p:cNvSpPr txBox="1">
            <a:spLocks noChangeArrowheads="1"/>
          </p:cNvSpPr>
          <p:nvPr/>
        </p:nvSpPr>
        <p:spPr bwMode="auto">
          <a:xfrm>
            <a:off x="8948409" y="1465309"/>
            <a:ext cx="3041495" cy="15551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169" name="Picture 25" descr="C:\40 MANUAL\MANUAL\奉行Edge 年末調整申告書クラウド\利用ガイド（提出者向け）\Links\05_保険料控除_2_前年初期表示.jpg"/>
          <p:cNvPicPr>
            <a:picLocks noChangeAspect="1" noChangeArrowheads="1"/>
          </p:cNvPicPr>
          <p:nvPr/>
        </p:nvPicPr>
        <p:blipFill rotWithShape="1">
          <a:blip r:embed="rId5" r:link="rId6" cstate="print">
            <a:extLst>
              <a:ext uri="{28A0092B-C50C-407E-A947-70E740481C1C}">
                <a14:useLocalDpi xmlns:a14="http://schemas.microsoft.com/office/drawing/2010/main"/>
              </a:ext>
            </a:extLst>
          </a:blip>
          <a:srcRect t="17545" b="54768"/>
          <a:stretch>
            <a:fillRect/>
          </a:stretch>
        </p:blipFill>
        <p:spPr bwMode="auto">
          <a:xfrm>
            <a:off x="9023945" y="2173931"/>
            <a:ext cx="2865437" cy="83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角丸四角形 79"/>
          <p:cNvSpPr>
            <a:spLocks noChangeArrowheads="1"/>
          </p:cNvSpPr>
          <p:nvPr/>
        </p:nvSpPr>
        <p:spPr bwMode="auto">
          <a:xfrm>
            <a:off x="11676192" y="2591388"/>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5" name="直線矢印コネクタ 80"/>
          <p:cNvCxnSpPr>
            <a:cxnSpLocks noChangeShapeType="1"/>
            <a:endCxn id="6" idx="3"/>
          </p:cNvCxnSpPr>
          <p:nvPr/>
        </p:nvCxnSpPr>
        <p:spPr bwMode="auto">
          <a:xfrm rot="10800000">
            <a:off x="2512613" y="2305665"/>
            <a:ext cx="3201903" cy="109685"/>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2985985" y="3370131"/>
            <a:ext cx="1055764" cy="771447"/>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074224" y="3966457"/>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67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69261" y="650222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169" name="Picture 1" descr="05_保険料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6885" y="1177643"/>
            <a:ext cx="4114800" cy="3209925"/>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79"/>
          <p:cNvSpPr>
            <a:spLocks noChangeArrowheads="1"/>
          </p:cNvSpPr>
          <p:nvPr/>
        </p:nvSpPr>
        <p:spPr bwMode="auto">
          <a:xfrm>
            <a:off x="2301746" y="3902561"/>
            <a:ext cx="792163" cy="178944"/>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51803" y="3598298"/>
            <a:ext cx="684213" cy="26511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43410" y="1474929"/>
            <a:ext cx="720725" cy="43180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7" name="テキスト ボックス 2"/>
          <p:cNvSpPr txBox="1">
            <a:spLocks noChangeArrowheads="1"/>
          </p:cNvSpPr>
          <p:nvPr/>
        </p:nvSpPr>
        <p:spPr bwMode="auto">
          <a:xfrm>
            <a:off x="3825628" y="38363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38" name="直線矢印コネクタ 80"/>
          <p:cNvSpPr>
            <a:spLocks noChangeShapeType="1"/>
          </p:cNvSpPr>
          <p:nvPr/>
        </p:nvSpPr>
        <p:spPr bwMode="auto">
          <a:xfrm rot="10800000" flipV="1">
            <a:off x="3093908" y="4011932"/>
            <a:ext cx="731722"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3110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住宅ローン控除を受ける方は、続いて</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給与所得者の（特定増改築等）住宅借入金等特別控除申告書を提出する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の画面が表示されます。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5847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212496C8-6E95-462B-AD14-2D074048F585}"/>
              </a:ext>
            </a:extLst>
          </p:cNvPr>
          <p:cNvGrpSpPr/>
          <p:nvPr/>
        </p:nvGrpSpPr>
        <p:grpSpPr>
          <a:xfrm>
            <a:off x="665138" y="1158869"/>
            <a:ext cx="3997325" cy="4514850"/>
            <a:chOff x="665138" y="1158869"/>
            <a:chExt cx="3997325" cy="4514850"/>
          </a:xfrm>
        </p:grpSpPr>
        <p:pic>
          <p:nvPicPr>
            <p:cNvPr id="19458" name="Picture 2" descr="C:\40 MANUAL\MANUAL\奉行Edge 年末調整申告書クラウド\利用ガイド（提出者向け）\Links\09_内容確認.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65138" y="1158869"/>
              <a:ext cx="39973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70C2793B-E8C6-41F7-A47A-3113ED487C3A}"/>
                </a:ext>
              </a:extLst>
            </p:cNvPr>
            <p:cNvPicPr>
              <a:picLocks noChangeAspect="1"/>
            </p:cNvPicPr>
            <p:nvPr/>
          </p:nvPicPr>
          <p:blipFill>
            <a:blip r:embed="rId4"/>
            <a:stretch>
              <a:fillRect/>
            </a:stretch>
          </p:blipFill>
          <p:spPr>
            <a:xfrm>
              <a:off x="930791" y="2184170"/>
              <a:ext cx="61951" cy="117706"/>
            </a:xfrm>
            <a:prstGeom prst="rect">
              <a:avLst/>
            </a:prstGeom>
          </p:spPr>
        </p:pic>
      </p:grpSp>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3" name="角丸四角形 79"/>
          <p:cNvSpPr>
            <a:spLocks noChangeArrowheads="1"/>
          </p:cNvSpPr>
          <p:nvPr/>
        </p:nvSpPr>
        <p:spPr bwMode="auto">
          <a:xfrm>
            <a:off x="4334364" y="2356063"/>
            <a:ext cx="228600"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4930807" y="1821988"/>
            <a:ext cx="4434174" cy="3884529"/>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sp>
        <p:nvSpPr>
          <p:cNvPr id="7" name="角丸四角形 79"/>
          <p:cNvSpPr>
            <a:spLocks noChangeArrowheads="1"/>
          </p:cNvSpPr>
          <p:nvPr/>
        </p:nvSpPr>
        <p:spPr bwMode="auto">
          <a:xfrm>
            <a:off x="6058962" y="5480236"/>
            <a:ext cx="539750" cy="18586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直線矢印コネクタ 80"/>
          <p:cNvSpPr>
            <a:spLocks noChangeShapeType="1"/>
          </p:cNvSpPr>
          <p:nvPr/>
        </p:nvSpPr>
        <p:spPr bwMode="auto">
          <a:xfrm rot="10800000" flipV="1">
            <a:off x="4564945" y="2441152"/>
            <a:ext cx="365861"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p:cNvPicPr>
            <a:picLocks noChangeAspect="1"/>
          </p:cNvPicPr>
          <p:nvPr/>
        </p:nvPicPr>
        <p:blipFill>
          <a:blip r:embed="rId5"/>
          <a:stretch>
            <a:fillRect/>
          </a:stretch>
        </p:blipFill>
        <p:spPr>
          <a:xfrm>
            <a:off x="665138" y="5682201"/>
            <a:ext cx="3997325" cy="375699"/>
          </a:xfrm>
          <a:prstGeom prst="rect">
            <a:avLst/>
          </a:prstGeom>
        </p:spPr>
      </p:pic>
      <p:sp>
        <p:nvSpPr>
          <p:cNvPr id="24" name="角丸四角形 79"/>
          <p:cNvSpPr>
            <a:spLocks noChangeArrowheads="1"/>
          </p:cNvSpPr>
          <p:nvPr/>
        </p:nvSpPr>
        <p:spPr bwMode="auto">
          <a:xfrm>
            <a:off x="2663800" y="5819294"/>
            <a:ext cx="746150" cy="247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grpSp>
        <p:nvGrpSpPr>
          <p:cNvPr id="19" name="グループ化 18">
            <a:extLst>
              <a:ext uri="{FF2B5EF4-FFF2-40B4-BE49-F238E27FC236}">
                <a16:creationId xmlns:a16="http://schemas.microsoft.com/office/drawing/2014/main" id="{57121E5B-790B-4B83-B77A-13FBF1EED8F0}"/>
              </a:ext>
            </a:extLst>
          </p:cNvPr>
          <p:cNvGrpSpPr/>
          <p:nvPr/>
        </p:nvGrpSpPr>
        <p:grpSpPr>
          <a:xfrm>
            <a:off x="5162025" y="2578639"/>
            <a:ext cx="2333625" cy="3103562"/>
            <a:chOff x="5162025" y="2578639"/>
            <a:chExt cx="2333625" cy="3103562"/>
          </a:xfrm>
        </p:grpSpPr>
        <p:pic>
          <p:nvPicPr>
            <p:cNvPr id="10244" name="Picture 4" descr="C:\40 MANUAL\MANUAL\奉行Edge 年末調整申告書クラウド\利用ガイド（提出者向け）\Links\09_内容確認_修正.jpg"/>
            <p:cNvPicPr>
              <a:picLocks noChangeAspect="1" noChangeArrowheads="1"/>
            </p:cNvPicPr>
            <p:nvPr/>
          </p:nvPicPr>
          <p:blipFill>
            <a:blip r:embed="rId6" r:link="rId7" cstate="print">
              <a:extLst>
                <a:ext uri="{28A0092B-C50C-407E-A947-70E740481C1C}">
                  <a14:useLocalDpi xmlns:a14="http://schemas.microsoft.com/office/drawing/2010/main"/>
                </a:ext>
              </a:extLst>
            </a:blip>
            <a:srcRect/>
            <a:stretch>
              <a:fillRect/>
            </a:stretch>
          </p:blipFill>
          <p:spPr bwMode="auto">
            <a:xfrm>
              <a:off x="5162025" y="2578639"/>
              <a:ext cx="2333625"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A88BD308-E538-42DC-8089-8BBBCD4C3B9A}"/>
                </a:ext>
              </a:extLst>
            </p:cNvPr>
            <p:cNvPicPr>
              <a:picLocks noChangeAspect="1"/>
            </p:cNvPicPr>
            <p:nvPr/>
          </p:nvPicPr>
          <p:blipFill>
            <a:blip r:embed="rId4"/>
            <a:stretch>
              <a:fillRect/>
            </a:stretch>
          </p:blipFill>
          <p:spPr>
            <a:xfrm>
              <a:off x="5300668" y="2994044"/>
              <a:ext cx="45719" cy="86866"/>
            </a:xfrm>
            <a:prstGeom prst="rect">
              <a:avLst/>
            </a:prstGeom>
          </p:spPr>
        </p:pic>
      </p:grpSp>
      <p:sp>
        <p:nvSpPr>
          <p:cNvPr id="20" name="波線 19"/>
          <p:cNvSpPr/>
          <p:nvPr/>
        </p:nvSpPr>
        <p:spPr>
          <a:xfrm>
            <a:off x="453391" y="5598076"/>
            <a:ext cx="4295342" cy="137093"/>
          </a:xfrm>
          <a:prstGeom prst="wave">
            <a:avLst>
              <a:gd name="adj1" fmla="val 20000"/>
              <a:gd name="adj2" fmla="val 356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6342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40 MANUAL\MANUAL\奉行Edge 年末調整申告書クラウド\利用ガイド（提出者向け）\Links\コンテンツ集_6_提出完了0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515620" y="1564283"/>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4" name="AutoShape 8"/>
          <p:cNvCxnSpPr>
            <a:cxnSpLocks noChangeShapeType="1"/>
          </p:cNvCxnSpPr>
          <p:nvPr/>
        </p:nvCxnSpPr>
        <p:spPr bwMode="auto">
          <a:xfrm rot="10800000">
            <a:off x="3181033" y="3207399"/>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132740" y="2675356"/>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スマートフォンなどで台紙の印刷ができない場合は、プリンターなどに印刷できる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宛にメールを送信し、添付の台紙を印刷します。</a:t>
            </a:r>
          </a:p>
        </p:txBody>
      </p:sp>
      <p:pic>
        <p:nvPicPr>
          <p:cNvPr id="4106" name="Picture 10" descr="C:\40 MANUAL\MANUAL\奉行Edge 年末調整申告書クラウド\利用ガイド（提出者向け）\Links\10_証明書類_台紙.jpg"/>
          <p:cNvPicPr>
            <a:picLocks noChangeAspect="1" noChangeArrowheads="1"/>
          </p:cNvPicPr>
          <p:nvPr/>
        </p:nvPicPr>
        <p:blipFill>
          <a:blip r:embed="rId4" r:link="rId5" cstate="print">
            <a:extLst>
              <a:ext uri="{28A0092B-C50C-407E-A947-70E740481C1C}">
                <a14:useLocalDpi xmlns:a14="http://schemas.microsoft.com/office/drawing/2010/main"/>
              </a:ext>
            </a:extLst>
          </a:blip>
          <a:srcRect/>
          <a:stretch>
            <a:fillRect/>
          </a:stretch>
        </p:blipFill>
        <p:spPr bwMode="auto">
          <a:xfrm>
            <a:off x="515620" y="5028615"/>
            <a:ext cx="2155825"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3" name="コンテンツ プレースホルダー 2"/>
          <p:cNvSpPr>
            <a:spLocks noGrp="1"/>
          </p:cNvSpPr>
          <p:nvPr>
            <p:ph idx="1"/>
          </p:nvPr>
        </p:nvSpPr>
        <p:spPr>
          <a:xfrm>
            <a:off x="389614" y="850790"/>
            <a:ext cx="10964186" cy="132514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347470" y="3110562"/>
            <a:ext cx="914400" cy="2000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265045" y="3101037"/>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103" name="直線矢印コネクタ 9"/>
          <p:cNvCxnSpPr>
            <a:cxnSpLocks noChangeShapeType="1"/>
            <a:endCxn id="8" idx="1"/>
          </p:cNvCxnSpPr>
          <p:nvPr/>
        </p:nvCxnSpPr>
        <p:spPr bwMode="auto">
          <a:xfrm rot="5400000" flipH="1" flipV="1">
            <a:off x="231169" y="3933176"/>
            <a:ext cx="1838902" cy="39370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10" name="AutoShape 9"/>
          <p:cNvSpPr>
            <a:spLocks noChangeArrowheads="1"/>
          </p:cNvSpPr>
          <p:nvPr/>
        </p:nvSpPr>
        <p:spPr bwMode="auto">
          <a:xfrm>
            <a:off x="3327083" y="1729437"/>
            <a:ext cx="657225" cy="3825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2285184" y="5788233"/>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pic>
        <p:nvPicPr>
          <p:cNvPr id="4107" name="Picture 11" descr="27_台紙_メール"/>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341120" y="3431051"/>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7866864" y="2664662"/>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住宅借入金等特別控除申告書において、住宅借入金等特別控除証明書は電子データで提出、年末残高証明書を電子データで提出していない場合は、年末残高証明書の原本を台紙に貼りつけて郵送等で提出する。</a:t>
            </a:r>
          </a:p>
        </p:txBody>
      </p:sp>
    </p:spTree>
    <p:extLst>
      <p:ext uri="{BB962C8B-B14F-4D97-AF65-F5344CB8AC3E}">
        <p14:creationId xmlns:p14="http://schemas.microsoft.com/office/powerpoint/2010/main" val="31435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改訂履歴</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825779192"/>
              </p:ext>
            </p:extLst>
          </p:nvPr>
        </p:nvGraphicFramePr>
        <p:xfrm>
          <a:off x="574542" y="904585"/>
          <a:ext cx="10594329" cy="179512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5">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r>
                        <a:rPr kumimoji="1" lang="en-US" altLang="ja-JP" sz="1400" b="1" dirty="0">
                          <a:latin typeface="メイリオ" panose="020B0604030504040204" pitchFamily="50" charset="-128"/>
                          <a:ea typeface="メイリオ" panose="020B0604030504040204" pitchFamily="50" charset="-128"/>
                        </a:rPr>
                        <a:t>Ver.220929</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667274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従業員のログイン画面に［操作説明動画］ボタンの追加に伴う画面変更</a:t>
                      </a:r>
                    </a:p>
                  </a:txBody>
                  <a:tcPr anchor="ctr"/>
                </a:tc>
                <a:extLst>
                  <a:ext uri="{0D108BD9-81ED-4DB2-BD59-A6C34878D82A}">
                    <a16:rowId xmlns:a16="http://schemas.microsoft.com/office/drawing/2014/main" val="3575532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申告書レイアウト変更に伴う画面変更</a:t>
                      </a:r>
                    </a:p>
                  </a:txBody>
                  <a:tcPr anchor="ctr"/>
                </a:tc>
                <a:extLst>
                  <a:ext uri="{0D108BD9-81ED-4DB2-BD59-A6C34878D82A}">
                    <a16:rowId xmlns:a16="http://schemas.microsoft.com/office/drawing/2014/main" val="13385342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P23</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P26</a:t>
                      </a:r>
                    </a:p>
                  </a:txBody>
                  <a:tcPr anchor="ctr"/>
                </a:tc>
                <a:tc>
                  <a:txBody>
                    <a:bodyPr/>
                    <a:lstStyle/>
                    <a:p>
                      <a:r>
                        <a:rPr kumimoji="1" lang="ja-JP" altLang="en-US" sz="1800" baseline="-25000" dirty="0">
                          <a:latin typeface="メイリオ" panose="020B0604030504040204" pitchFamily="50" charset="-128"/>
                          <a:ea typeface="メイリオ" panose="020B0604030504040204" pitchFamily="50" charset="-128"/>
                        </a:rPr>
                        <a:t>住宅ローン控除改正に伴う画面変更（</a:t>
                      </a:r>
                      <a:r>
                        <a:rPr kumimoji="1" lang="zh-TW" altLang="en-US" sz="1800" baseline="-25000" dirty="0">
                          <a:latin typeface="メイリオ" panose="020B0604030504040204" pitchFamily="50" charset="-128"/>
                          <a:ea typeface="メイリオ" panose="020B0604030504040204" pitchFamily="50" charset="-128"/>
                        </a:rPr>
                        <a:t>住宅借入金等特別控除申告書</a:t>
                      </a:r>
                      <a:r>
                        <a:rPr kumimoji="1" lang="ja-JP" altLang="en-US" sz="1800" baseline="-25000" dirty="0">
                          <a:latin typeface="メイリオ" panose="020B0604030504040204" pitchFamily="50" charset="-128"/>
                          <a:ea typeface="メイリオ" panose="020B0604030504040204" pitchFamily="50" charset="-128"/>
                        </a:rPr>
                        <a:t>）</a:t>
                      </a:r>
                      <a:endParaRPr kumimoji="1" lang="en-US" altLang="ja-JP" sz="1800" baseline="-25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905062060"/>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457200" indent="-457200">
              <a:buAutoNum type="arabicPeriod"/>
            </a:pPr>
            <a:r>
              <a:rPr lang="ja-JP" altLang="en-US" sz="2400" dirty="0">
                <a:latin typeface="Meiryo UI" panose="020B0604030504040204" pitchFamily="50" charset="-128"/>
                <a:ea typeface="Meiryo UI" panose="020B0604030504040204" pitchFamily="50" charset="-128"/>
              </a:rPr>
              <a:t>保険料控除の記入例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1 ~ 2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0" name="Picture 58" descr="C:\40 MANUAL\MANUAL\奉行Edge 年末調整申告書クラウド\利用ガイド（提出者向け）\Links\06_保険記入例_1.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b="14078"/>
          <a:stretch/>
        </p:blipFill>
        <p:spPr bwMode="auto">
          <a:xfrm>
            <a:off x="687825" y="1288615"/>
            <a:ext cx="3081338" cy="251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角丸四角形 79"/>
          <p:cNvSpPr>
            <a:spLocks noChangeArrowheads="1"/>
          </p:cNvSpPr>
          <p:nvPr/>
        </p:nvSpPr>
        <p:spPr bwMode="auto">
          <a:xfrm>
            <a:off x="742472" y="2618389"/>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4" name="AutoShape 64"/>
          <p:cNvSpPr>
            <a:spLocks noChangeArrowheads="1"/>
          </p:cNvSpPr>
          <p:nvPr/>
        </p:nvSpPr>
        <p:spPr bwMode="auto">
          <a:xfrm>
            <a:off x="737710" y="1965927"/>
            <a:ext cx="2957512"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5" name="AutoShape 65"/>
          <p:cNvSpPr>
            <a:spLocks noChangeArrowheads="1"/>
          </p:cNvSpPr>
          <p:nvPr/>
        </p:nvSpPr>
        <p:spPr bwMode="auto">
          <a:xfrm>
            <a:off x="742472" y="2742214"/>
            <a:ext cx="2952750" cy="101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6" name="AutoShape 66"/>
          <p:cNvSpPr>
            <a:spLocks noChangeArrowheads="1"/>
          </p:cNvSpPr>
          <p:nvPr/>
        </p:nvSpPr>
        <p:spPr bwMode="auto">
          <a:xfrm>
            <a:off x="1647347" y="1478564"/>
            <a:ext cx="684213"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887615" y="129085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3928401" y="151376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69"/>
          <p:cNvSpPr>
            <a:spLocks noChangeArrowheads="1"/>
          </p:cNvSpPr>
          <p:nvPr/>
        </p:nvSpPr>
        <p:spPr bwMode="auto">
          <a:xfrm>
            <a:off x="4677701" y="194873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70"/>
          <p:cNvSpPr>
            <a:spLocks noChangeArrowheads="1"/>
          </p:cNvSpPr>
          <p:nvPr/>
        </p:nvSpPr>
        <p:spPr bwMode="auto">
          <a:xfrm>
            <a:off x="5188876" y="275201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63" name="AutoShape 71"/>
          <p:cNvCxnSpPr>
            <a:cxnSpLocks noChangeShapeType="1"/>
          </p:cNvCxnSpPr>
          <p:nvPr/>
        </p:nvCxnSpPr>
        <p:spPr bwMode="auto">
          <a:xfrm flipV="1">
            <a:off x="3610901" y="1645527"/>
            <a:ext cx="403225" cy="984250"/>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64" name="AutoShape 72"/>
          <p:cNvCxnSpPr>
            <a:cxnSpLocks noChangeShapeType="1"/>
          </p:cNvCxnSpPr>
          <p:nvPr/>
        </p:nvCxnSpPr>
        <p:spPr bwMode="auto">
          <a:xfrm>
            <a:off x="3652176" y="2798052"/>
            <a:ext cx="1546225" cy="69850"/>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8265" name="AutoShape 73"/>
          <p:cNvCxnSpPr>
            <a:cxnSpLocks noChangeShapeType="1"/>
          </p:cNvCxnSpPr>
          <p:nvPr/>
        </p:nvCxnSpPr>
        <p:spPr bwMode="auto">
          <a:xfrm flipV="1">
            <a:off x="3642651" y="2080502"/>
            <a:ext cx="1031875" cy="28575"/>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7" name="テキスト ボックス 2"/>
          <p:cNvSpPr txBox="1">
            <a:spLocks noChangeArrowheads="1"/>
          </p:cNvSpPr>
          <p:nvPr/>
        </p:nvSpPr>
        <p:spPr bwMode="auto">
          <a:xfrm>
            <a:off x="622771"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例１：一般の生命保険料（新）の控除証明書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66" name="Picture 74" descr="C:\40 MANUAL\MANUAL\奉行Edge 年末調整申告書クラウド\利用ガイド（提出者向け）\Links\06_保険記入例_2.jpg"/>
          <p:cNvPicPr>
            <a:picLocks noChangeAspect="1" noChangeArrowheads="1"/>
          </p:cNvPicPr>
          <p:nvPr/>
        </p:nvPicPr>
        <p:blipFill rotWithShape="1">
          <a:blip r:embed="rId6" r:link="rId7" cstate="print">
            <a:extLst>
              <a:ext uri="{28A0092B-C50C-407E-A947-70E740481C1C}">
                <a14:useLocalDpi xmlns:a14="http://schemas.microsoft.com/office/drawing/2010/main"/>
              </a:ext>
            </a:extLst>
          </a:blip>
          <a:srcRect b="13460"/>
          <a:stretch/>
        </p:blipFill>
        <p:spPr bwMode="auto">
          <a:xfrm>
            <a:off x="6399629" y="1278820"/>
            <a:ext cx="3081338" cy="252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テキスト ボックス 2"/>
          <p:cNvSpPr txBox="1">
            <a:spLocks noChangeArrowheads="1"/>
          </p:cNvSpPr>
          <p:nvPr/>
        </p:nvSpPr>
        <p:spPr bwMode="auto">
          <a:xfrm>
            <a:off x="6345654"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51" name="角丸四角形 79"/>
          <p:cNvSpPr>
            <a:spLocks noChangeArrowheads="1"/>
          </p:cNvSpPr>
          <p:nvPr/>
        </p:nvSpPr>
        <p:spPr bwMode="auto">
          <a:xfrm>
            <a:off x="6455864" y="2615222"/>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AutoShape 76"/>
          <p:cNvSpPr>
            <a:spLocks noChangeArrowheads="1"/>
          </p:cNvSpPr>
          <p:nvPr/>
        </p:nvSpPr>
        <p:spPr bwMode="auto">
          <a:xfrm>
            <a:off x="6454276" y="1973872"/>
            <a:ext cx="2952750"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3" name="AutoShape 77"/>
          <p:cNvSpPr>
            <a:spLocks noChangeArrowheads="1"/>
          </p:cNvSpPr>
          <p:nvPr/>
        </p:nvSpPr>
        <p:spPr bwMode="auto">
          <a:xfrm>
            <a:off x="6457451" y="2731109"/>
            <a:ext cx="2952750" cy="101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4" name="AutoShape 78"/>
          <p:cNvSpPr>
            <a:spLocks noChangeArrowheads="1"/>
          </p:cNvSpPr>
          <p:nvPr/>
        </p:nvSpPr>
        <p:spPr bwMode="auto">
          <a:xfrm>
            <a:off x="7367089" y="1470634"/>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8" r:link="rId9">
            <a:extLst>
              <a:ext uri="{28A0092B-C50C-407E-A947-70E740481C1C}">
                <a14:useLocalDpi xmlns:a14="http://schemas.microsoft.com/office/drawing/2010/main"/>
              </a:ext>
            </a:extLst>
          </a:blip>
          <a:srcRect/>
          <a:stretch>
            <a:fillRect/>
          </a:stretch>
        </p:blipFill>
        <p:spPr bwMode="auto">
          <a:xfrm>
            <a:off x="9599419" y="127882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72" name="AutoShape 80"/>
          <p:cNvCxnSpPr>
            <a:cxnSpLocks noChangeShapeType="1"/>
          </p:cNvCxnSpPr>
          <p:nvPr/>
        </p:nvCxnSpPr>
        <p:spPr bwMode="auto">
          <a:xfrm>
            <a:off x="9384618" y="2795366"/>
            <a:ext cx="1549400" cy="34925"/>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55" name="角丸四角形 79"/>
          <p:cNvSpPr>
            <a:spLocks noChangeArrowheads="1"/>
          </p:cNvSpPr>
          <p:nvPr/>
        </p:nvSpPr>
        <p:spPr bwMode="auto">
          <a:xfrm>
            <a:off x="9654493" y="1509491"/>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74" name="AutoShape 82"/>
          <p:cNvCxnSpPr>
            <a:cxnSpLocks noChangeShapeType="1"/>
          </p:cNvCxnSpPr>
          <p:nvPr/>
        </p:nvCxnSpPr>
        <p:spPr bwMode="auto">
          <a:xfrm flipV="1">
            <a:off x="9371918" y="1620616"/>
            <a:ext cx="338137" cy="100012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6" name="AutoShape 83"/>
          <p:cNvSpPr>
            <a:spLocks noChangeArrowheads="1"/>
          </p:cNvSpPr>
          <p:nvPr/>
        </p:nvSpPr>
        <p:spPr bwMode="auto">
          <a:xfrm>
            <a:off x="10416493" y="1944466"/>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76" name="AutoShape 84"/>
          <p:cNvCxnSpPr>
            <a:cxnSpLocks noChangeShapeType="1"/>
          </p:cNvCxnSpPr>
          <p:nvPr/>
        </p:nvCxnSpPr>
        <p:spPr bwMode="auto">
          <a:xfrm flipV="1">
            <a:off x="9383030" y="2019078"/>
            <a:ext cx="1022350" cy="3651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7" name="AutoShape 85"/>
          <p:cNvSpPr>
            <a:spLocks noChangeArrowheads="1"/>
          </p:cNvSpPr>
          <p:nvPr/>
        </p:nvSpPr>
        <p:spPr bwMode="auto">
          <a:xfrm>
            <a:off x="10937193" y="2741391"/>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・「証明額」ではなく、「申告額」を入力します。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・適用制度の新・旧を正しく選択します。</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・年間の申告額を入力します。年の途中月の保険料証明額を入力しないよう</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ご注意ください。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ヶ月分の支払金額しか記載がない場合（簡保の場合）で、</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月まで</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継続して払込がある場合には、年間合計金額を計算してください。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その際、配当金や分配金（予定の場合も含む）がある場合は、その金額を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差し引いて入力してください。</a:t>
            </a:r>
          </a:p>
        </p:txBody>
      </p:sp>
    </p:spTree>
    <p:extLst>
      <p:ext uri="{BB962C8B-B14F-4D97-AF65-F5344CB8AC3E}">
        <p14:creationId xmlns:p14="http://schemas.microsoft.com/office/powerpoint/2010/main" val="2260302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3 ~ 4</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1169" y="6495938"/>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7" name="テキスト ボックス 2"/>
          <p:cNvSpPr txBox="1">
            <a:spLocks noChangeArrowheads="1"/>
          </p:cNvSpPr>
          <p:nvPr/>
        </p:nvSpPr>
        <p:spPr bwMode="auto">
          <a:xfrm>
            <a:off x="6058659" y="831361"/>
            <a:ext cx="6106689"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例４：一般の生命保険料（新）兼　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9218" name="Picture 2" descr="C:\40 MANUAL\MANUAL\奉行Edge 年末調整申告書クラウド\利用ガイド（提出者向け）\Links\06_保険記入例_4.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t="8275" b="16908"/>
          <a:stretch/>
        </p:blipFill>
        <p:spPr bwMode="auto">
          <a:xfrm>
            <a:off x="6095989" y="1204561"/>
            <a:ext cx="30829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79"/>
          <p:cNvSpPr>
            <a:spLocks noChangeArrowheads="1"/>
          </p:cNvSpPr>
          <p:nvPr/>
        </p:nvSpPr>
        <p:spPr bwMode="auto">
          <a:xfrm>
            <a:off x="6154318" y="1966555"/>
            <a:ext cx="2916238" cy="252412"/>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AutoShape 4"/>
          <p:cNvSpPr>
            <a:spLocks noChangeArrowheads="1"/>
          </p:cNvSpPr>
          <p:nvPr/>
        </p:nvSpPr>
        <p:spPr bwMode="auto">
          <a:xfrm>
            <a:off x="6157493" y="2722205"/>
            <a:ext cx="29146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5"/>
          <p:cNvSpPr>
            <a:spLocks noChangeArrowheads="1"/>
          </p:cNvSpPr>
          <p:nvPr/>
        </p:nvSpPr>
        <p:spPr bwMode="auto">
          <a:xfrm>
            <a:off x="6167018" y="5355867"/>
            <a:ext cx="2879725"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6"/>
          <p:cNvSpPr>
            <a:spLocks noChangeArrowheads="1"/>
          </p:cNvSpPr>
          <p:nvPr/>
        </p:nvSpPr>
        <p:spPr bwMode="auto">
          <a:xfrm>
            <a:off x="6165431" y="4725630"/>
            <a:ext cx="2879725"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7"/>
          <p:cNvSpPr>
            <a:spLocks noChangeArrowheads="1"/>
          </p:cNvSpPr>
          <p:nvPr/>
        </p:nvSpPr>
        <p:spPr bwMode="auto">
          <a:xfrm>
            <a:off x="7038556" y="1488717"/>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8"/>
          <p:cNvSpPr>
            <a:spLocks noChangeArrowheads="1"/>
          </p:cNvSpPr>
          <p:nvPr/>
        </p:nvSpPr>
        <p:spPr bwMode="auto">
          <a:xfrm>
            <a:off x="7038556" y="4230330"/>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9225" name="Picture 9" descr="W:\TC\MANUAL\奉行Edge 年末調整申告書クラウド\利用ガイド（提出者向け）\Links\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9371980" y="1345821"/>
            <a:ext cx="21780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6" name="AutoShape 10"/>
          <p:cNvCxnSpPr>
            <a:cxnSpLocks noChangeShapeType="1"/>
          </p:cNvCxnSpPr>
          <p:nvPr/>
        </p:nvCxnSpPr>
        <p:spPr bwMode="auto">
          <a:xfrm flipV="1">
            <a:off x="9045156" y="2502458"/>
            <a:ext cx="1288073" cy="252610"/>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11" name="角丸四角形 79"/>
          <p:cNvSpPr>
            <a:spLocks noChangeArrowheads="1"/>
          </p:cNvSpPr>
          <p:nvPr/>
        </p:nvSpPr>
        <p:spPr bwMode="auto">
          <a:xfrm>
            <a:off x="10333229" y="225163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9228" name="AutoShape 12"/>
          <p:cNvCxnSpPr>
            <a:cxnSpLocks noChangeShapeType="1"/>
            <a:stCxn id="3" idx="3"/>
          </p:cNvCxnSpPr>
          <p:nvPr/>
        </p:nvCxnSpPr>
        <p:spPr bwMode="auto">
          <a:xfrm>
            <a:off x="9070556" y="2092761"/>
            <a:ext cx="1262673" cy="23189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AutoShape 13"/>
          <p:cNvSpPr>
            <a:spLocks noChangeArrowheads="1"/>
          </p:cNvSpPr>
          <p:nvPr/>
        </p:nvSpPr>
        <p:spPr bwMode="auto">
          <a:xfrm>
            <a:off x="10342754" y="243260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9230" name="AutoShape 14"/>
          <p:cNvCxnSpPr>
            <a:cxnSpLocks noChangeShapeType="1"/>
            <a:stCxn id="8" idx="3"/>
          </p:cNvCxnSpPr>
          <p:nvPr/>
        </p:nvCxnSpPr>
        <p:spPr bwMode="auto">
          <a:xfrm flipV="1">
            <a:off x="9045156" y="2362758"/>
            <a:ext cx="1281723" cy="2470822"/>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31" name="AutoShape 15"/>
          <p:cNvCxnSpPr>
            <a:cxnSpLocks noChangeShapeType="1"/>
            <a:stCxn id="7" idx="3"/>
          </p:cNvCxnSpPr>
          <p:nvPr/>
        </p:nvCxnSpPr>
        <p:spPr bwMode="auto">
          <a:xfrm flipV="1">
            <a:off x="9046743" y="2524683"/>
            <a:ext cx="1286486" cy="2885159"/>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24" name="テキスト ボックス 2"/>
          <p:cNvSpPr txBox="1">
            <a:spLocks noChangeArrowheads="1"/>
          </p:cNvSpPr>
          <p:nvPr/>
        </p:nvSpPr>
        <p:spPr bwMode="auto">
          <a:xfrm>
            <a:off x="597155" y="845778"/>
            <a:ext cx="389660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例３：介護医療保険料の控除証明書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25" name="Picture 86" descr="C:\40 MANUAL\MANUAL\奉行Edge 年末調整申告書クラウド\利用ガイド（提出者向け）\Links\06_保険記入例_3.jpg"/>
          <p:cNvPicPr>
            <a:picLocks noChangeAspect="1" noChangeArrowheads="1"/>
          </p:cNvPicPr>
          <p:nvPr/>
        </p:nvPicPr>
        <p:blipFill>
          <a:blip r:embed="rId6" r:link="rId7" cstate="print">
            <a:extLst>
              <a:ext uri="{28A0092B-C50C-407E-A947-70E740481C1C}">
                <a14:useLocalDpi xmlns:a14="http://schemas.microsoft.com/office/drawing/2010/main"/>
              </a:ext>
            </a:extLst>
          </a:blip>
          <a:srcRect/>
          <a:stretch>
            <a:fillRect/>
          </a:stretch>
        </p:blipFill>
        <p:spPr bwMode="auto">
          <a:xfrm>
            <a:off x="634931" y="1223605"/>
            <a:ext cx="308292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7" descr="W:\TC\MANUAL\奉行Edge 年末調整申告書クラウド\利用ガイド（提出者向け）\Links\介護保険料_控除証明書.jpg"/>
          <p:cNvPicPr>
            <a:picLocks noChangeAspect="1" noChangeArrowheads="1"/>
          </p:cNvPicPr>
          <p:nvPr/>
        </p:nvPicPr>
        <p:blipFill>
          <a:blip r:embed="rId8" r:link="rId9">
            <a:extLst>
              <a:ext uri="{28A0092B-C50C-407E-A947-70E740481C1C}">
                <a14:useLocalDpi xmlns:a14="http://schemas.microsoft.com/office/drawing/2010/main"/>
              </a:ext>
            </a:extLst>
          </a:blip>
          <a:srcRect/>
          <a:stretch>
            <a:fillRect/>
          </a:stretch>
        </p:blipFill>
        <p:spPr bwMode="auto">
          <a:xfrm>
            <a:off x="3847871" y="122360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 79"/>
          <p:cNvSpPr>
            <a:spLocks noChangeArrowheads="1"/>
          </p:cNvSpPr>
          <p:nvPr/>
        </p:nvSpPr>
        <p:spPr bwMode="auto">
          <a:xfrm>
            <a:off x="717053" y="1861667"/>
            <a:ext cx="2935288"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AutoShape 89"/>
          <p:cNvSpPr>
            <a:spLocks noChangeArrowheads="1"/>
          </p:cNvSpPr>
          <p:nvPr/>
        </p:nvSpPr>
        <p:spPr bwMode="auto">
          <a:xfrm>
            <a:off x="720228" y="2493492"/>
            <a:ext cx="2916238"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AutoShape 90"/>
          <p:cNvSpPr>
            <a:spLocks noChangeArrowheads="1"/>
          </p:cNvSpPr>
          <p:nvPr/>
        </p:nvSpPr>
        <p:spPr bwMode="auto">
          <a:xfrm>
            <a:off x="1612403" y="1360017"/>
            <a:ext cx="684213"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 name="AutoShape 91"/>
          <p:cNvCxnSpPr>
            <a:cxnSpLocks noChangeShapeType="1"/>
          </p:cNvCxnSpPr>
          <p:nvPr/>
        </p:nvCxnSpPr>
        <p:spPr bwMode="auto">
          <a:xfrm>
            <a:off x="3634800" y="2617672"/>
            <a:ext cx="1546225" cy="360362"/>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31" name="角丸四角形 79"/>
          <p:cNvSpPr>
            <a:spLocks noChangeArrowheads="1"/>
          </p:cNvSpPr>
          <p:nvPr/>
        </p:nvSpPr>
        <p:spPr bwMode="auto">
          <a:xfrm>
            <a:off x="4677787" y="1885834"/>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2" name="AutoShape 93"/>
          <p:cNvCxnSpPr>
            <a:cxnSpLocks noChangeShapeType="1"/>
          </p:cNvCxnSpPr>
          <p:nvPr/>
        </p:nvCxnSpPr>
        <p:spPr bwMode="auto">
          <a:xfrm flipV="1">
            <a:off x="3650675" y="1976322"/>
            <a:ext cx="1027112" cy="7143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AutoShape 94"/>
          <p:cNvSpPr>
            <a:spLocks noChangeArrowheads="1"/>
          </p:cNvSpPr>
          <p:nvPr/>
        </p:nvSpPr>
        <p:spPr bwMode="auto">
          <a:xfrm>
            <a:off x="5192137" y="2866909"/>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0733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 name="図 9">
            <a:extLst>
              <a:ext uri="{FF2B5EF4-FFF2-40B4-BE49-F238E27FC236}">
                <a16:creationId xmlns:a16="http://schemas.microsoft.com/office/drawing/2014/main" id="{C687FB0A-6FE2-4A79-9DA9-EAC5EC13A12C}"/>
              </a:ext>
            </a:extLst>
          </p:cNvPr>
          <p:cNvPicPr>
            <a:picLocks noChangeAspect="1"/>
          </p:cNvPicPr>
          <p:nvPr/>
        </p:nvPicPr>
        <p:blipFill>
          <a:blip r:embed="rId2"/>
          <a:stretch>
            <a:fillRect/>
          </a:stretch>
        </p:blipFill>
        <p:spPr>
          <a:xfrm>
            <a:off x="655285" y="1452550"/>
            <a:ext cx="4089346" cy="4617704"/>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p:cNvSpPr>
            <a:spLocks noChangeArrowheads="1"/>
          </p:cNvSpPr>
          <p:nvPr/>
        </p:nvSpPr>
        <p:spPr bwMode="auto">
          <a:xfrm>
            <a:off x="2662226" y="1683573"/>
            <a:ext cx="760778" cy="429390"/>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角丸四角形 79"/>
          <p:cNvSpPr>
            <a:spLocks noChangeArrowheads="1"/>
          </p:cNvSpPr>
          <p:nvPr/>
        </p:nvSpPr>
        <p:spPr bwMode="auto">
          <a:xfrm>
            <a:off x="2420449" y="2757562"/>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Arrowheads="1"/>
          </p:cNvSpPr>
          <p:nvPr/>
        </p:nvSpPr>
        <p:spPr bwMode="auto">
          <a:xfrm>
            <a:off x="782942" y="3720731"/>
            <a:ext cx="3872877" cy="1619250"/>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11"/>
          <p:cNvSpPr>
            <a:spLocks noChangeArrowheads="1"/>
          </p:cNvSpPr>
          <p:nvPr/>
        </p:nvSpPr>
        <p:spPr bwMode="auto">
          <a:xfrm>
            <a:off x="1967761" y="3447695"/>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テキスト ボックス 2"/>
          <p:cNvSpPr txBox="1">
            <a:spLocks noChangeArrowheads="1"/>
          </p:cNvSpPr>
          <p:nvPr/>
        </p:nvSpPr>
        <p:spPr bwMode="auto">
          <a:xfrm>
            <a:off x="4766622" y="3354482"/>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9"/>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5132"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6343" y="2790049"/>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 79"/>
          <p:cNvSpPr>
            <a:spLocks noChangeArrowheads="1"/>
          </p:cNvSpPr>
          <p:nvPr/>
        </p:nvSpPr>
        <p:spPr bwMode="auto">
          <a:xfrm>
            <a:off x="8729356" y="2859121"/>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角丸四角形 79"/>
          <p:cNvSpPr>
            <a:spLocks noChangeArrowheads="1"/>
          </p:cNvSpPr>
          <p:nvPr/>
        </p:nvSpPr>
        <p:spPr bwMode="auto">
          <a:xfrm>
            <a:off x="2764989" y="5785405"/>
            <a:ext cx="653251" cy="250825"/>
          </a:xfrm>
          <a:prstGeom prst="roundRect">
            <a:avLst>
              <a:gd name="adj" fmla="val 11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stCxn id="26" idx="1"/>
            <a:endCxn id="24" idx="3"/>
          </p:cNvCxnSpPr>
          <p:nvPr/>
        </p:nvCxnSpPr>
        <p:spPr bwMode="auto">
          <a:xfrm rot="10800000">
            <a:off x="3040960" y="3519134"/>
            <a:ext cx="1725662" cy="11624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719382" y="3635373"/>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flipV="1">
            <a:off x="2579195" y="2757482"/>
            <a:ext cx="4702290" cy="5042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直線矢印コネクタ 80"/>
          <p:cNvSpPr>
            <a:spLocks noChangeShapeType="1"/>
          </p:cNvSpPr>
          <p:nvPr/>
        </p:nvSpPr>
        <p:spPr bwMode="auto">
          <a:xfrm rot="10800000">
            <a:off x="3423003" y="5903554"/>
            <a:ext cx="2351652" cy="29685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Text Box 2"/>
          <p:cNvSpPr txBox="1">
            <a:spLocks noChangeArrowheads="1"/>
          </p:cNvSpPr>
          <p:nvPr/>
        </p:nvSpPr>
        <p:spPr bwMode="auto">
          <a:xfrm>
            <a:off x="4962662" y="6081981"/>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2290" name="Picture 2" descr="07_住宅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93788"/>
            <a:ext cx="4110038"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746375" y="5877626"/>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3032125" y="5550094"/>
            <a:ext cx="1655763"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5171416" y="4994798"/>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411537" y="6025993"/>
            <a:ext cx="1339363" cy="15592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260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66503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7" name="図 16">
            <a:extLst>
              <a:ext uri="{FF2B5EF4-FFF2-40B4-BE49-F238E27FC236}">
                <a16:creationId xmlns:a16="http://schemas.microsoft.com/office/drawing/2014/main" id="{91D03C43-1BC7-46C7-A0EE-D731A27D6A6F}"/>
              </a:ext>
            </a:extLst>
          </p:cNvPr>
          <p:cNvPicPr>
            <a:picLocks noChangeAspect="1"/>
          </p:cNvPicPr>
          <p:nvPr/>
        </p:nvPicPr>
        <p:blipFill>
          <a:blip r:embed="rId2"/>
          <a:stretch>
            <a:fillRect/>
          </a:stretch>
        </p:blipFill>
        <p:spPr>
          <a:xfrm>
            <a:off x="650621" y="1482568"/>
            <a:ext cx="4236424" cy="3701015"/>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2745226" y="1657057"/>
            <a:ext cx="720725"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68178" y="3763481"/>
            <a:ext cx="2411413" cy="903167"/>
          </a:xfrm>
          <a:prstGeom prst="roundRect">
            <a:avLst>
              <a:gd name="adj" fmla="val 9956"/>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011801" y="3501291"/>
            <a:ext cx="1006475"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角丸四角形 79"/>
          <p:cNvSpPr>
            <a:spLocks noChangeArrowheads="1"/>
          </p:cNvSpPr>
          <p:nvPr/>
        </p:nvSpPr>
        <p:spPr bwMode="auto">
          <a:xfrm>
            <a:off x="2476992" y="278765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585032" y="3767532"/>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sp>
        <p:nvSpPr>
          <p:cNvPr id="20" name="テキスト ボックス 2"/>
          <p:cNvSpPr txBox="1">
            <a:spLocks noChangeArrowheads="1"/>
          </p:cNvSpPr>
          <p:nvPr/>
        </p:nvSpPr>
        <p:spPr bwMode="auto">
          <a:xfrm>
            <a:off x="7254945" y="2401378"/>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23"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59802" y="3140108"/>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79"/>
          <p:cNvSpPr>
            <a:spLocks noChangeArrowheads="1"/>
          </p:cNvSpPr>
          <p:nvPr/>
        </p:nvSpPr>
        <p:spPr bwMode="auto">
          <a:xfrm>
            <a:off x="8702815" y="320918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直線矢印コネクタ 80"/>
          <p:cNvSpPr>
            <a:spLocks noChangeShapeType="1"/>
          </p:cNvSpPr>
          <p:nvPr/>
        </p:nvSpPr>
        <p:spPr bwMode="auto">
          <a:xfrm rot="10800000">
            <a:off x="2642092" y="2840955"/>
            <a:ext cx="461285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 name="直線矢印コネクタ 80"/>
          <p:cNvCxnSpPr>
            <a:cxnSpLocks noChangeShapeType="1"/>
            <a:stCxn id="19" idx="0"/>
          </p:cNvCxnSpPr>
          <p:nvPr/>
        </p:nvCxnSpPr>
        <p:spPr bwMode="auto">
          <a:xfrm rot="16200000" flipV="1">
            <a:off x="4332805" y="2294595"/>
            <a:ext cx="158408" cy="278746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a:stCxn id="19" idx="1"/>
          </p:cNvCxnSpPr>
          <p:nvPr/>
        </p:nvCxnSpPr>
        <p:spPr bwMode="auto">
          <a:xfrm rot="10800000" flipV="1">
            <a:off x="4356540" y="4151614"/>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838414" y="4875331"/>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直線矢印コネクタ 80"/>
          <p:cNvSpPr>
            <a:spLocks noChangeShapeType="1"/>
          </p:cNvSpPr>
          <p:nvPr/>
        </p:nvSpPr>
        <p:spPr bwMode="auto">
          <a:xfrm rot="10800000">
            <a:off x="3531455" y="5094346"/>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Text Box 2"/>
          <p:cNvSpPr txBox="1">
            <a:spLocks noChangeArrowheads="1"/>
          </p:cNvSpPr>
          <p:nvPr/>
        </p:nvSpPr>
        <p:spPr bwMode="auto">
          <a:xfrm>
            <a:off x="4623452" y="4893013"/>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4595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5362" name="Picture 2" descr="07_住宅控除_2旧"/>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81618"/>
            <a:ext cx="3641480" cy="57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471858" y="6124789"/>
            <a:ext cx="684213" cy="2651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454397" y="1298651"/>
            <a:ext cx="719137"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640698" y="5799407"/>
            <a:ext cx="1655763"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4781070" y="5124450"/>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296461" y="5780697"/>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173533" y="6246229"/>
            <a:ext cx="1498422" cy="205853"/>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12386" y="6125803"/>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6386"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297251" y="5017176"/>
            <a:ext cx="757237" cy="27335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30538" y="3156626"/>
            <a:ext cx="2268538" cy="1474787"/>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29051" y="4728251"/>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p:txBody>
      </p:sp>
      <p:sp>
        <p:nvSpPr>
          <p:cNvPr id="23"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3"/>
          <p:cNvSpPr>
            <a:spLocks noChangeArrowheads="1"/>
          </p:cNvSpPr>
          <p:nvPr/>
        </p:nvSpPr>
        <p:spPr bwMode="auto">
          <a:xfrm>
            <a:off x="2316301" y="1429662"/>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05394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申告書を提出した後に、誤りに気付いた場合の手順</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ただし、提出した申告書をすでに管理者が確認済みの場合、取り下げはできません。</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この場合は、管理者に連絡して申告書の差し戻しを依頼します。</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差戻通知のメールが届いたら、メールのリンクをクリックして当サービスにログインし、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申告書を訂正して再度提出します。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Picture 2" descr="C:\40 MANUAL\MANUAL\奉行Edge 年末調整申告書クラウド\利用ガイド（提出者向け）\Links\10_証明書類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20645" y="1203325"/>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79"/>
          <p:cNvSpPr>
            <a:spLocks noChangeArrowheads="1"/>
          </p:cNvSpPr>
          <p:nvPr/>
        </p:nvSpPr>
        <p:spPr bwMode="auto">
          <a:xfrm>
            <a:off x="2035535" y="3962094"/>
            <a:ext cx="659959"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099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2. </a:t>
            </a:r>
            <a:r>
              <a:rPr lang="ja-JP" altLang="en-US" sz="2000" dirty="0">
                <a:latin typeface="Meiryo UI" panose="020B0604030504040204" pitchFamily="50" charset="-128"/>
                <a:ea typeface="Meiryo UI" panose="020B0604030504040204" pitchFamily="50" charset="-128"/>
              </a:rPr>
              <a:t>当サービスで提出する申告書を確認する</a:t>
            </a:r>
            <a:br>
              <a:rPr lang="en-US" altLang="ja-JP" sz="2000" dirty="0">
                <a:latin typeface="Meiryo UI" panose="020B0604030504040204" pitchFamily="50" charset="-128"/>
                <a:ea typeface="Meiryo UI" panose="020B0604030504040204" pitchFamily="50" charset="-128"/>
              </a:rPr>
            </a:br>
            <a:endParaRPr kumimoji="1"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］申告書提出の流れ</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当サービスにログインする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提出する申告書を選択する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申告書データを登録する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給与所得者の扶養控除等（異動）申告書 等</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給与所得者の保険料控除申告書</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台紙を印刷して、証明書類を貼って提出する</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保険料控除の記入例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申告書を提出した後に、誤りに気付いた場合の手順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控除証明書等を電子データで添付する場合の手順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電子データで提出できる控除証明書等は以下です。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95901232"/>
              </p:ext>
            </p:extLst>
          </p:nvPr>
        </p:nvGraphicFramePr>
        <p:xfrm>
          <a:off x="530419" y="2174581"/>
          <a:ext cx="10087886" cy="278175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tc>
                <a:extLst>
                  <a:ext uri="{0D108BD9-81ED-4DB2-BD59-A6C34878D82A}">
                    <a16:rowId xmlns:a16="http://schemas.microsoft.com/office/drawing/2014/main" val="1208899390"/>
                  </a:ext>
                </a:extLst>
              </a:tr>
              <a:tr h="30102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946484"/>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で、居住開始年分の確定申告書を提出する際に翌年分以降の住宅借入金等特別控除証明書について、電子データでの交付を希望した場合だけ電子データで提出できます。</a:t>
                      </a:r>
                    </a:p>
                  </a:txBody>
                  <a:tcPr anchor="ct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令和１年以降に住宅を取得した場合（居住開始年月日が令和１年以降の場合）だけ電子データで提出できます。</a:t>
                      </a:r>
                    </a:p>
                  </a:txBody>
                  <a:tcPr anchor="ctr"/>
                </a:tc>
                <a:extLst>
                  <a:ext uri="{0D108BD9-81ED-4DB2-BD59-A6C34878D82A}">
                    <a16:rowId xmlns:a16="http://schemas.microsoft.com/office/drawing/2014/main" val="832708129"/>
                  </a:ext>
                </a:extLst>
              </a:tr>
            </a:tbl>
          </a:graphicData>
        </a:graphic>
      </p:graphicFrame>
      <p:cxnSp>
        <p:nvCxnSpPr>
          <p:cNvPr id="7" name="直線コネクタ 6"/>
          <p:cNvCxnSpPr/>
          <p:nvPr/>
        </p:nvCxnSpPr>
        <p:spPr>
          <a:xfrm>
            <a:off x="3108962" y="2174581"/>
            <a:ext cx="15238" cy="278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616697" y="2174581"/>
            <a:ext cx="0" cy="278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530419" y="3242735"/>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①保険会社等から取得した電子データを添付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7410" name="Picture 2" descr="C:\40 MANUAL\MANUAL\奉行Edge 年末調整申告書クラウド\利用ガイド（提出者向け）\Links\11_マイナ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93658" y="1158869"/>
            <a:ext cx="2431721" cy="406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3" name="角丸四角形 79"/>
          <p:cNvSpPr>
            <a:spLocks noChangeArrowheads="1"/>
          </p:cNvSpPr>
          <p:nvPr/>
        </p:nvSpPr>
        <p:spPr bwMode="auto">
          <a:xfrm>
            <a:off x="829435" y="3431575"/>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790965" y="3756025"/>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pic>
        <p:nvPicPr>
          <p:cNvPr id="1028" name="Picture 4" descr="12_電子控除証明書_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36196" y="1128027"/>
            <a:ext cx="3233052" cy="20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80"/>
          <p:cNvCxnSpPr>
            <a:cxnSpLocks noChangeShapeType="1"/>
            <a:stCxn id="18" idx="0"/>
            <a:endCxn id="3" idx="3"/>
          </p:cNvCxnSpPr>
          <p:nvPr/>
        </p:nvCxnSpPr>
        <p:spPr bwMode="auto">
          <a:xfrm rot="16200000" flipV="1">
            <a:off x="1577429" y="3348744"/>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477711" y="1296638"/>
            <a:ext cx="647700"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372936" y="2045501"/>
            <a:ext cx="865188" cy="1793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944436" y="2335343"/>
            <a:ext cx="323850"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p:cNvCxnSpPr>
          <p:nvPr/>
        </p:nvCxnSpPr>
        <p:spPr bwMode="auto">
          <a:xfrm rot="16200000" flipV="1">
            <a:off x="5030307" y="2328756"/>
            <a:ext cx="673488" cy="257851"/>
          </a:xfrm>
          <a:prstGeom prst="bentConnector3">
            <a:avLst>
              <a:gd name="adj1" fmla="val 9235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p:cNvCxnSpPr>
          <p:nvPr/>
        </p:nvCxnSpPr>
        <p:spPr bwMode="auto">
          <a:xfrm flipV="1">
            <a:off x="5104691" y="2496059"/>
            <a:ext cx="1671" cy="238302"/>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758248" y="2734361"/>
            <a:ext cx="2692886" cy="161113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選択し、控除証明書の電子データの［参照］ボタンをクリックします。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pic>
        <p:nvPicPr>
          <p:cNvPr id="1037" name="Picture 11" descr="12_電子控除証明書_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02817" y="1298581"/>
            <a:ext cx="26574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8847065" y="2835166"/>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898685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41" name="Picture 13" descr="C:\40 MANUAL\MANUAL\奉行Edge 年末調整申告書クラウド\利用ガイド（提出者向け）\Links\12_電子控除証明書_4.jpg"/>
          <p:cNvPicPr>
            <a:picLocks noChangeAspect="1" noChangeArrowheads="1"/>
          </p:cNvPicPr>
          <p:nvPr/>
        </p:nvPicPr>
        <p:blipFill rotWithShape="1">
          <a:blip r:embed="rId6" r:link="rId7" cstate="print">
            <a:extLst>
              <a:ext uri="{28A0092B-C50C-407E-A947-70E740481C1C}">
                <a14:useLocalDpi xmlns:a14="http://schemas.microsoft.com/office/drawing/2010/main"/>
              </a:ext>
            </a:extLst>
          </a:blip>
          <a:srcRect b="22231"/>
          <a:stretch/>
        </p:blipFill>
        <p:spPr bwMode="auto">
          <a:xfrm>
            <a:off x="8409982" y="4261441"/>
            <a:ext cx="3184525" cy="17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角丸四角形 3"/>
          <p:cNvSpPr>
            <a:spLocks noChangeArrowheads="1"/>
          </p:cNvSpPr>
          <p:nvPr/>
        </p:nvSpPr>
        <p:spPr bwMode="auto">
          <a:xfrm>
            <a:off x="8409982" y="4717605"/>
            <a:ext cx="1876425" cy="12604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327411" y="4907694"/>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
        <p:nvSpPr>
          <p:cNvPr id="33" name="角丸四角形 79"/>
          <p:cNvSpPr>
            <a:spLocks noChangeArrowheads="1"/>
          </p:cNvSpPr>
          <p:nvPr/>
        </p:nvSpPr>
        <p:spPr bwMode="auto">
          <a:xfrm>
            <a:off x="1628639" y="5033134"/>
            <a:ext cx="546152" cy="18692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863840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98274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9218" name="Picture 2" descr="C:\40 MANUAL\MANUAL\奉行Edge 年末調整申告書クラウド\利用ガイド（提出者向け）\Links\12_電子控除証明書_1.jpg"/>
          <p:cNvPicPr>
            <a:picLocks noChangeAspect="1"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641516" y="1336941"/>
            <a:ext cx="2684462"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8" name="角丸四角形 79"/>
          <p:cNvSpPr>
            <a:spLocks noChangeArrowheads="1"/>
          </p:cNvSpPr>
          <p:nvPr/>
        </p:nvSpPr>
        <p:spPr bwMode="auto">
          <a:xfrm>
            <a:off x="738013" y="3856425"/>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33408" y="4099974"/>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20988" y="3727674"/>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0" name="Picture 2" descr="11_マイナ_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11986" y="1836297"/>
            <a:ext cx="17049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107800" y="2638662"/>
            <a:ext cx="504825" cy="1793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052" name="Picture 4" descr="11_マイナ_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76820" y="1798035"/>
            <a:ext cx="305276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右矢印 22"/>
          <p:cNvSpPr/>
          <p:nvPr/>
        </p:nvSpPr>
        <p:spPr>
          <a:xfrm>
            <a:off x="52337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国税庁のホームページをご参照ください。</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8355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5381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descr="C:\40 MANUAL\MANUAL\奉行Edge 年末調整申告書クラウド\利用ガイド（提出者向け）\Links\12_電子控除証明書_4.jpg"/>
          <p:cNvPicPr>
            <a:picLocks noChangeAspect="1" noChangeArrowheads="1"/>
          </p:cNvPicPr>
          <p:nvPr/>
        </p:nvPicPr>
        <p:blipFill>
          <a:blip r:embed="rId8" r:link="rId9" cstate="print">
            <a:extLst>
              <a:ext uri="{28A0092B-C50C-407E-A947-70E740481C1C}">
                <a14:useLocalDpi xmlns:a14="http://schemas.microsoft.com/office/drawing/2010/main"/>
              </a:ext>
            </a:extLst>
          </a:blip>
          <a:srcRect/>
          <a:stretch>
            <a:fillRect/>
          </a:stretch>
        </p:blipFill>
        <p:spPr bwMode="auto">
          <a:xfrm>
            <a:off x="8693604" y="4247982"/>
            <a:ext cx="26114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9913602" y="3204892"/>
            <a:ext cx="593725" cy="1968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25512" y="4663293"/>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sp>
        <p:nvSpPr>
          <p:cNvPr id="8" name="角丸四角形 3"/>
          <p:cNvSpPr>
            <a:spLocks noChangeArrowheads="1"/>
          </p:cNvSpPr>
          <p:nvPr/>
        </p:nvSpPr>
        <p:spPr bwMode="auto">
          <a:xfrm>
            <a:off x="8701158" y="4663294"/>
            <a:ext cx="1344831" cy="110397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710671" y="5602533"/>
            <a:ext cx="546152" cy="18692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405228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 </a:t>
            </a:r>
            <a:r>
              <a:rPr kumimoji="0" lang="ja-JP" altLang="en-US" sz="1600" dirty="0">
                <a:latin typeface="Meiryo UI" panose="020B0604030504040204" pitchFamily="50" charset="-128"/>
                <a:ea typeface="Meiryo UI" panose="020B0604030504040204" pitchFamily="50" charset="-128"/>
              </a:rPr>
              <a:t>添付する証明書類の画像を用意します。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［画像添付］ボタンをクリックします。画像が保存されている場所から添付したい画像を選択して、［開く］ボタンをクリックします。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4946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25827"/>
            <a:ext cx="339725" cy="1778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3077" name="Picture 5" descr="08_添付方法_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773" y="2866214"/>
            <a:ext cx="28051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896537" y="3098693"/>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7087037" y="3201880"/>
            <a:ext cx="1050925"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555936" y="298701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当サービスで提出する申告書を確認する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21980259"/>
              </p:ext>
            </p:extLst>
          </p:nvPr>
        </p:nvGraphicFramePr>
        <p:xfrm>
          <a:off x="672628" y="1295168"/>
          <a:ext cx="10995249" cy="4421873"/>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（当年分は、当年の年末調整を行うために、会社が把握している情報が正しいかを確認するために提出します。翌年分は、翌年１月の給与の前に、翌年１月時点の扶養状況を申告するために提出します。）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3">
                  <a:txBody>
                    <a:bodyPr/>
                    <a:lstStyle/>
                    <a:p>
                      <a:r>
                        <a:rPr kumimoji="1" lang="ja-JP" altLang="en-US" sz="1400" dirty="0">
                          <a:latin typeface="メイリオ" panose="020B0604030504040204" pitchFamily="50" charset="-128"/>
                          <a:ea typeface="メイリオ" panose="020B0604030504040204" pitchFamily="50" charset="-128"/>
                        </a:rPr>
                        <a:t>給与所得者の基礎控除申告書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給与所得者の配偶者控除等申告書兼 </a:t>
                      </a:r>
                      <a:r>
                        <a:rPr kumimoji="1" lang="zh-TW" altLang="en-US" sz="1400" dirty="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基礎控除申告書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a:t>
                      </a:r>
                      <a:r>
                        <a:rPr kumimoji="1" lang="en-US" altLang="ja-JP" sz="1400" dirty="0">
                          <a:latin typeface="メイリオ" panose="020B0604030504040204" pitchFamily="50" charset="-128"/>
                          <a:ea typeface="メイリオ" panose="020B0604030504040204" pitchFamily="50" charset="-128"/>
                        </a:rPr>
                        <a:t>2,500</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配偶者控除等申告書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配偶者控除または配偶者特別控除を受ける場合に提出する申告書です。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所得金額調整控除</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給与等の収入金額が</a:t>
                      </a:r>
                      <a:r>
                        <a:rPr kumimoji="1" lang="en-US" altLang="ja-JP" sz="1400" dirty="0">
                          <a:latin typeface="メイリオ" panose="020B0604030504040204" pitchFamily="50" charset="-128"/>
                          <a:ea typeface="メイリオ" panose="020B0604030504040204" pitchFamily="50" charset="-128"/>
                        </a:rPr>
                        <a:t>850</a:t>
                      </a:r>
                      <a:r>
                        <a:rPr kumimoji="1" lang="ja-JP" altLang="en-US" sz="1400" dirty="0">
                          <a:latin typeface="メイリオ" panose="020B0604030504040204" pitchFamily="50" charset="-128"/>
                          <a:ea typeface="メイリオ" panose="020B0604030504040204" pitchFamily="50" charset="-128"/>
                        </a:rPr>
                        <a:t>万円 を超え、一定の要件に当てはまる場合に提出する申告書です。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一般の生命保険料、学資保険、介護医療保険料、</a:t>
                      </a:r>
                      <a:r>
                        <a:rPr kumimoji="1" lang="zh-TW" altLang="en-US" sz="1400" dirty="0">
                          <a:latin typeface="メイリオ" panose="020B0604030504040204" pitchFamily="50" charset="-128"/>
                          <a:ea typeface="メイリオ" panose="020B0604030504040204" pitchFamily="50" charset="-128"/>
                        </a:rPr>
                        <a:t>個人年金保険料</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地震保険料、社会保険料、</a:t>
                      </a:r>
                      <a:r>
                        <a:rPr kumimoji="1" lang="en-US" altLang="ja-JP" sz="1400" dirty="0" err="1">
                          <a:latin typeface="メイリオ" panose="020B0604030504040204" pitchFamily="50" charset="-128"/>
                          <a:ea typeface="メイリオ" panose="020B0604030504040204" pitchFamily="50" charset="-128"/>
                        </a:rPr>
                        <a:t>iDeCo</a:t>
                      </a:r>
                      <a:r>
                        <a:rPr kumimoji="1" lang="ja-JP" altLang="en-US" sz="1400" dirty="0">
                          <a:latin typeface="メイリオ" panose="020B0604030504040204" pitchFamily="50" charset="-128"/>
                          <a:ea typeface="メイリオ" panose="020B0604030504040204" pitchFamily="50" charset="-128"/>
                        </a:rPr>
                        <a:t>などを支払っている方が提出する申告書です。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年目以降の方）が提出する申告書です。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p:nvPr/>
        </p:nvCxnSpPr>
        <p:spPr>
          <a:xfrm>
            <a:off x="5711842" y="1295168"/>
            <a:ext cx="60805" cy="4421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799243" y="2889093"/>
            <a:ext cx="8129" cy="15567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］申告書提出の流れ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当サービスにログインする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提出する申告書を選択する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給与所得者の保険料控除申告書</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A20155E-E2C0-4921-8237-995DF65BD6C0}"/>
              </a:ext>
            </a:extLst>
          </p:cNvPr>
          <p:cNvPicPr>
            <a:picLocks noChangeAspect="1"/>
          </p:cNvPicPr>
          <p:nvPr/>
        </p:nvPicPr>
        <p:blipFill>
          <a:blip r:embed="rId3"/>
          <a:stretch>
            <a:fillRect/>
          </a:stretch>
        </p:blipFill>
        <p:spPr>
          <a:xfrm>
            <a:off x="838200" y="4385810"/>
            <a:ext cx="4051741" cy="2005698"/>
          </a:xfrm>
          <a:prstGeom prst="rect">
            <a:avLst/>
          </a:prstGeom>
        </p:spPr>
      </p:pic>
      <p:sp>
        <p:nvSpPr>
          <p:cNvPr id="19" name="コンテンツ プレースホルダー 2"/>
          <p:cNvSpPr>
            <a:spLocks noGrp="1"/>
          </p:cNvSpPr>
          <p:nvPr>
            <p:ph idx="1"/>
          </p:nvPr>
        </p:nvSpPr>
        <p:spPr>
          <a:xfrm>
            <a:off x="389614" y="1005257"/>
            <a:ext cx="10964186" cy="4757006"/>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年末調整申告書クラウド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292746" y="4933950"/>
            <a:ext cx="1250950" cy="2921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518758" y="5232745"/>
            <a:ext cx="681066" cy="292099"/>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flipV="1">
            <a:off x="3546672" y="5011716"/>
            <a:ext cx="2452957"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83252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A6384D2A-22F2-4B1B-970C-EA92FC5EF89A}"/>
              </a:ext>
            </a:extLst>
          </p:cNvPr>
          <p:cNvGrpSpPr/>
          <p:nvPr/>
        </p:nvGrpSpPr>
        <p:grpSpPr>
          <a:xfrm>
            <a:off x="706062" y="1140359"/>
            <a:ext cx="3929062" cy="4735655"/>
            <a:chOff x="706062" y="1140359"/>
            <a:chExt cx="3929062" cy="4735655"/>
          </a:xfrm>
        </p:grpSpPr>
        <p:pic>
          <p:nvPicPr>
            <p:cNvPr id="2050" name="Picture 2" descr="C:\40 MANUAL\MANUAL\奉行Edge 年末調整申告書クラウド\利用ガイド（提出者向け）\Links\03_申告書選択画面.jpg"/>
            <p:cNvPicPr>
              <a:picLocks noChangeAspect="1" noChangeArrowheads="1"/>
            </p:cNvPicPr>
            <p:nvPr/>
          </p:nvPicPr>
          <p:blipFill rotWithShape="1">
            <a:blip r:embed="rId2" r:link="rId3" cstate="print">
              <a:extLst>
                <a:ext uri="{28A0092B-C50C-407E-A947-70E740481C1C}">
                  <a14:useLocalDpi xmlns:a14="http://schemas.microsoft.com/office/drawing/2010/main" val="0"/>
                </a:ext>
              </a:extLst>
            </a:blip>
            <a:srcRect b="27893"/>
            <a:stretch/>
          </p:blipFill>
          <p:spPr bwMode="auto">
            <a:xfrm>
              <a:off x="706062" y="1140359"/>
              <a:ext cx="3929062" cy="473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1D66B441-F3F8-4027-B975-CA1F16A87877}"/>
                </a:ext>
              </a:extLst>
            </p:cNvPr>
            <p:cNvPicPr>
              <a:picLocks noChangeAspect="1"/>
            </p:cNvPicPr>
            <p:nvPr/>
          </p:nvPicPr>
          <p:blipFill>
            <a:blip r:embed="rId4"/>
            <a:stretch>
              <a:fillRect/>
            </a:stretch>
          </p:blipFill>
          <p:spPr>
            <a:xfrm>
              <a:off x="893164" y="1818115"/>
              <a:ext cx="45719" cy="86866"/>
            </a:xfrm>
            <a:prstGeom prst="rect">
              <a:avLst/>
            </a:prstGeom>
          </p:spPr>
        </p:pic>
      </p:grpSp>
      <p:sp>
        <p:nvSpPr>
          <p:cNvPr id="3" name="コンテンツ プレースホルダー 2"/>
          <p:cNvSpPr>
            <a:spLocks noGrp="1"/>
          </p:cNvSpPr>
          <p:nvPr>
            <p:ph idx="1"/>
          </p:nvPr>
        </p:nvSpPr>
        <p:spPr>
          <a:xfrm>
            <a:off x="389614" y="803082"/>
            <a:ext cx="10964186" cy="4063080"/>
          </a:xfrm>
        </p:spPr>
        <p:txBody>
          <a:bodyPr>
            <a:normAutofit/>
          </a:bodyPr>
          <a:lstStyle/>
          <a:p>
            <a:pPr marL="0" indent="0" algn="just">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『年末調整申告書クラウド』にログインしたら、当サービスから提出する年末調整申告書を選択します。</a:t>
            </a: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16" name="Picture 1" descr="\\svrw3001009\03.Dev_Product_Management\03.G_Product_Management\400.Team\04.BPR\02.機能別\201510.次世代\200.単独機能・サービス\48.ヘルプセンター\42.MCSS・YTAS\提出者\YTAS 製品ツールダウンロード\Links\03_申告書選択画面.jpg">
            <a:extLst>
              <a:ext uri="{FF2B5EF4-FFF2-40B4-BE49-F238E27FC236}">
                <a16:creationId xmlns:a16="http://schemas.microsoft.com/office/drawing/2014/main" id="{8FC49475-841B-4783-A496-C3BDC62BC858}"/>
              </a:ext>
            </a:extLst>
          </p:cNvPr>
          <p:cNvPicPr>
            <a:picLocks noChangeAspect="1" noChangeArrowheads="1"/>
          </p:cNvPicPr>
          <p:nvPr/>
        </p:nvPicPr>
        <p:blipFill rotWithShape="1">
          <a:blip r:embed="rId5" r:link="rId6" cstate="email">
            <a:extLst>
              <a:ext uri="{28A0092B-C50C-407E-A947-70E740481C1C}">
                <a14:useLocalDpi xmlns:a14="http://schemas.microsoft.com/office/drawing/2010/main"/>
              </a:ext>
            </a:extLst>
          </a:blip>
          <a:srcRect t="89974"/>
          <a:stretch/>
        </p:blipFill>
        <p:spPr bwMode="auto">
          <a:xfrm>
            <a:off x="694447" y="5942737"/>
            <a:ext cx="3933825" cy="658929"/>
          </a:xfrm>
          <a:prstGeom prst="rect">
            <a:avLst/>
          </a:prstGeom>
          <a:noFill/>
          <a:extLst>
            <a:ext uri="{909E8E84-426E-40DD-AFC4-6F175D3DCCD1}">
              <a14:hiddenFill xmlns:a14="http://schemas.microsoft.com/office/drawing/2010/main">
                <a:solidFill>
                  <a:srgbClr val="FFFFFF"/>
                </a:solidFill>
              </a14:hiddenFill>
            </a:ext>
          </a:extLst>
        </p:spPr>
      </p:pic>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807106" y="2197235"/>
            <a:ext cx="107950" cy="144463"/>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726098" y="6082845"/>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296166" y="6304180"/>
            <a:ext cx="650875" cy="2555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795993" y="3464060"/>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8"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901019" y="1818222"/>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9"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V="1">
            <a:off x="2524155" y="677032"/>
            <a:ext cx="399712" cy="3744913"/>
          </a:xfrm>
          <a:prstGeom prst="bentConnector3">
            <a:avLst>
              <a:gd name="adj1" fmla="val 49931"/>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0"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48762" y="3457821"/>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チェックを付けると、「事前準備」欄に必要な書類の情報が表示され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727731" y="1343160"/>
            <a:ext cx="755650" cy="3603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2"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535621" y="2349633"/>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37" name="波線 36"/>
          <p:cNvSpPr/>
          <p:nvPr/>
        </p:nvSpPr>
        <p:spPr>
          <a:xfrm>
            <a:off x="494368" y="5911984"/>
            <a:ext cx="2489200" cy="187056"/>
          </a:xfrm>
          <a:prstGeom prst="wave">
            <a:avLst>
              <a:gd name="adj1" fmla="val 20000"/>
              <a:gd name="adj2" fmla="val 356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38"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1986573" y="5942737"/>
            <a:ext cx="2648550" cy="18705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9"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564664" y="5710726"/>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6700</TotalTime>
  <Words>4518</Words>
  <Application>Microsoft Office PowerPoint</Application>
  <PresentationFormat>ワイド画面</PresentationFormat>
  <Paragraphs>456</Paragraphs>
  <Slides>33</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33</vt:i4>
      </vt:variant>
    </vt:vector>
  </HeadingPairs>
  <TitlesOfParts>
    <vt:vector size="40" baseType="lpstr">
      <vt:lpstr>Meiryo UI</vt:lpstr>
      <vt:lpstr>メイリオ</vt:lpstr>
      <vt:lpstr>游ゴシック</vt:lpstr>
      <vt:lpstr>游ゴシック Light</vt:lpstr>
      <vt:lpstr>Arial</vt:lpstr>
      <vt:lpstr>Office テーマ</vt:lpstr>
      <vt:lpstr>デザインの設定</vt:lpstr>
      <vt:lpstr>PowerPoint プレゼンテーション</vt:lpstr>
      <vt:lpstr>改訂履歴</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（１／６）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居住開始年月日が「平成31年１月１日」以降の場合（1／3）</vt:lpstr>
      <vt:lpstr>［3］- 2. 給与所得者の（特定増改築等）住宅借入金等特別控除申告書を提出する 　　      　居住開始年月日が「平成31年１月１日」以降の場合（2／3）</vt:lpstr>
      <vt:lpstr>［3］- 2. 給与所得者の（特定増改築等）住宅借入金等特別控除申告書を提出する 　　      　居住開始年月日が「平成31年１月１日」以降の場合（3／3）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下畑 衣里 (Eri Shimohata)</dc:creator>
  <cp:lastModifiedBy>田口 浩司 (Koji Taguchi)</cp:lastModifiedBy>
  <cp:revision>1530</cp:revision>
  <dcterms:created xsi:type="dcterms:W3CDTF">2022-08-02T08:12:52Z</dcterms:created>
  <dcterms:modified xsi:type="dcterms:W3CDTF">2022-10-05T04:44:38Z</dcterms:modified>
</cp:coreProperties>
</file>