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5"/>
  </p:notesMasterIdLst>
  <p:handoutMasterIdLst>
    <p:handoutMasterId r:id="rId46"/>
  </p:handoutMasterIdLst>
  <p:sldIdLst>
    <p:sldId id="290" r:id="rId2"/>
    <p:sldId id="286" r:id="rId3"/>
    <p:sldId id="291" r:id="rId4"/>
    <p:sldId id="270" r:id="rId5"/>
    <p:sldId id="297" r:id="rId6"/>
    <p:sldId id="305" r:id="rId7"/>
    <p:sldId id="276" r:id="rId8"/>
    <p:sldId id="257" r:id="rId9"/>
    <p:sldId id="259" r:id="rId10"/>
    <p:sldId id="301" r:id="rId11"/>
    <p:sldId id="293" r:id="rId12"/>
    <p:sldId id="260" r:id="rId13"/>
    <p:sldId id="303" r:id="rId14"/>
    <p:sldId id="295" r:id="rId15"/>
    <p:sldId id="296" r:id="rId16"/>
    <p:sldId id="262" r:id="rId17"/>
    <p:sldId id="298" r:id="rId18"/>
    <p:sldId id="299" r:id="rId19"/>
    <p:sldId id="263" r:id="rId20"/>
    <p:sldId id="300" r:id="rId21"/>
    <p:sldId id="264" r:id="rId22"/>
    <p:sldId id="265" r:id="rId23"/>
    <p:sldId id="266" r:id="rId24"/>
    <p:sldId id="267" r:id="rId25"/>
    <p:sldId id="272" r:id="rId26"/>
    <p:sldId id="313" r:id="rId27"/>
    <p:sldId id="314" r:id="rId28"/>
    <p:sldId id="317" r:id="rId29"/>
    <p:sldId id="279" r:id="rId30"/>
    <p:sldId id="306" r:id="rId31"/>
    <p:sldId id="308" r:id="rId32"/>
    <p:sldId id="310" r:id="rId33"/>
    <p:sldId id="307" r:id="rId34"/>
    <p:sldId id="292" r:id="rId35"/>
    <p:sldId id="294" r:id="rId36"/>
    <p:sldId id="281" r:id="rId37"/>
    <p:sldId id="302" r:id="rId38"/>
    <p:sldId id="315" r:id="rId39"/>
    <p:sldId id="316" r:id="rId40"/>
    <p:sldId id="318" r:id="rId41"/>
    <p:sldId id="311" r:id="rId42"/>
    <p:sldId id="304" r:id="rId43"/>
    <p:sldId id="312" r:id="rId4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8DE"/>
    <a:srgbClr val="0074B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78455" autoAdjust="0"/>
  </p:normalViewPr>
  <p:slideViewPr>
    <p:cSldViewPr snapToGrid="0">
      <p:cViewPr varScale="1">
        <p:scale>
          <a:sx n="99" d="100"/>
          <a:sy n="99" d="100"/>
        </p:scale>
        <p:origin x="1476" y="90"/>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2022/10/5</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10/5/2022</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HR</a:t>
            </a:r>
            <a:r>
              <a:rPr kumimoji="1" lang="ja-JP" altLang="en-US" sz="1200" kern="1200" baseline="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baseline="0" dirty="0">
                <a:solidFill>
                  <a:schemeClr val="tx1"/>
                </a:solidFill>
                <a:effectLst/>
                <a:latin typeface="Meiryo UI" panose="020B0604030504040204" pitchFamily="50" charset="-128"/>
                <a:ea typeface="Meiryo UI" panose="020B0604030504040204" pitchFamily="50" charset="-128"/>
                <a:cs typeface="+mn-cs"/>
              </a:rPr>
              <a:t>DX</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Suite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モデル</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をご利用の場合の従業員向けのマニュアルになります。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申請者と、承認する上長（承認者）で、利用できるメニューを変更できます。</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承認者だけに［承認］メニューを表示できます。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②サービス選択で「奉行</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Edge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労務管理電子化クラウド［</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アプリ］」を</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選択します。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③例えば、「申請者用」「承認者用」などのメニュー権限を用意し、</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利用者または組織ごとに付与します。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：提出設定］を押し、［提出設定］画面で以下の内容を設定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：提出設定］を押し、［提出設定］画面で以下の内容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休業連絡］画面</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出産報告］画面</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する際のメール文書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a:t>
            </a:r>
            <a:r>
              <a:rPr kumimoji="1" lang="ja-JP" altLang="en-US" sz="1200" kern="1200" baseline="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休業連絡］画面で以下の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出生報告］画面で以下の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する際のメール文書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連絡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催促</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または</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差戻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［ワークフロー］メニューで承認・閲覧経路を設定します。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○提出内容に不備があった際の差戻メール文書（ワークフローの承認・閲覧機能を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利用しない場合）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796548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で公開した際に、社員にメールやビジネスチャットで公開した旨を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の［明細書公開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メニューで件名や本文を設定します。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その際に差込項目から、</a:t>
            </a:r>
            <a:r>
              <a:rPr lang="ja-JP" altLang="en-US" dirty="0"/>
              <a:t>「社員番号」や「氏名」など社員ごとに異なる情報も記載できます。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メールの本文に「ログイン</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URL</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」を入れておくと、上記のように社員はメールからスムーズに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ログイン画面を開けます。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公開した際に社員に通知しない場合は、上記のページを削除してください。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173464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総務人事奉行クラウド</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の［社員管理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社員情報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社員情報］メニューの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［明細書］ページで、電子交付同意が「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：なし」の社員は、電子交付の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同意を求める画面が表示されます。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社員が「電子交付に同意する」にチェックを付けると、電子交付同意が</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：あり」に変更されます。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dirty="0">
                <a:solidFill>
                  <a:schemeClr val="tx1"/>
                </a:solidFill>
                <a:effectLst/>
                <a:latin typeface="Meiryo UI" panose="020B0604030504040204" pitchFamily="34" charset="-128"/>
                <a:ea typeface="Meiryo UI" panose="020B0604030504040204" pitchFamily="34" charset="-128"/>
                <a:cs typeface="+mn-cs"/>
              </a:rPr>
              <a:t>事前に紙などで社員から同意をもらっている場合は、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［社員管理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社員情報］メニューの［明細書］ページで、電子交付同意を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：あり」に設定しておくと、</a:t>
            </a:r>
            <a:r>
              <a:rPr kumimoji="1" lang="ja-JP" altLang="en-US" sz="1200" b="0" i="0" kern="1200" dirty="0">
                <a:solidFill>
                  <a:schemeClr val="tx1"/>
                </a:solidFill>
                <a:effectLst/>
                <a:latin typeface="Meiryo UI" panose="020B0604030504040204" pitchFamily="34" charset="-128"/>
                <a:ea typeface="Meiryo UI" panose="020B0604030504040204" pitchFamily="34" charset="-128"/>
                <a:cs typeface="+mn-cs"/>
              </a:rPr>
              <a:t>上記画面は表示されません。</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668061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552267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必要のない場合は、当ページ以降は削除してください。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ワークフローで運用する場合は、労務担当者側のメイン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［ワークフロー］メニューで</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ワークフローを設定します。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の各メニューで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：提出設定］を押し、［提出設定］画面で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「ワークフローの承認・閲覧機能を利用する」にチェックを付けます。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35</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36</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37</a:t>
            </a:fld>
            <a:endParaRPr lang="ja-JP" altLang="en-US" dirty="0"/>
          </a:p>
        </p:txBody>
      </p:sp>
    </p:spTree>
    <p:extLst>
      <p:ext uri="{BB962C8B-B14F-4D97-AF65-F5344CB8AC3E}">
        <p14:creationId xmlns:p14="http://schemas.microsoft.com/office/powerpoint/2010/main" val="825348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お知らせ</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］メニューまたは</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アンケート</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］メニューから、社員に対しての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お知らせやアンケートを登録できます。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38</a:t>
            </a:fld>
            <a:endParaRPr lang="ja-JP" altLang="en-US" dirty="0"/>
          </a:p>
        </p:txBody>
      </p:sp>
    </p:spTree>
    <p:extLst>
      <p:ext uri="{BB962C8B-B14F-4D97-AF65-F5344CB8AC3E}">
        <p14:creationId xmlns:p14="http://schemas.microsoft.com/office/powerpoint/2010/main" val="415011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　 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［運用設定］メニュー</a:t>
            </a:r>
            <a:endParaRPr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　 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［労務手続］ページで「使用区分や手続名を設定する」をクリックします。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③社員情報変更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（同様に［総務手続］ページで総務申請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社内規程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］メニューから、</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社員に対して社内規程文書のファイルを公開できます。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公開する社員を雇用区分や所属、役職から指定できます。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39</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04679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2022/10/5</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0003;&#35531;&#12513;&#12491;&#12517;&#12540;.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8.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2.png" TargetMode="External"/><Relationship Id="rId5" Type="http://schemas.openxmlformats.org/officeDocument/2006/relationships/image" Target="../media/image21.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6.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5391;&#36796;&#21475;&#24231;&#22793;&#26356;02.jpg" TargetMode="External"/><Relationship Id="rId5" Type="http://schemas.openxmlformats.org/officeDocument/2006/relationships/image" Target="../media/image30.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391;&#36796;&#21475;&#24231;&#22793;&#26356;.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2.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3;&#12540;&#12523;.jpg" TargetMode="External"/><Relationship Id="rId3" Type="http://schemas.openxmlformats.org/officeDocument/2006/relationships/image" Target="../media/image44.jpeg"/><Relationship Id="rId7"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 Id="rId5" Type="http://schemas.openxmlformats.org/officeDocument/2006/relationships/image" Target="../media/image15.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5903;&#32102;&#12513;&#12540;&#12523;.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10.&#26126;&#32048;&#26360;_&#38651;&#23376;&#20132;&#20184;.png" TargetMode="Externa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PDF.jpg" TargetMode="External"/><Relationship Id="rId3" Type="http://schemas.openxmlformats.org/officeDocument/2006/relationships/image" Target="../media/image48.jpeg"/><Relationship Id="rId7"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32294;&#22411;&#26126;&#32048;&#26360;.png" TargetMode="External"/><Relationship Id="rId5" Type="http://schemas.openxmlformats.org/officeDocument/2006/relationships/image" Target="../media/image11.png"/><Relationship Id="rId10"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6126;&#32048;&#26360;&#29031;&#20250;.png" TargetMode="External"/><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80;&#12454;&#12531;&#12525;&#12540;&#12489;&#12508;&#12479;&#12531;.jpg" TargetMode="External"/><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49.jpeg"/><Relationship Id="rId7"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 Id="rId5" Type="http://schemas.openxmlformats.org/officeDocument/2006/relationships/image" Target="../media/image50.jpeg"/><Relationship Id="rId4"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5215;&#35469;&#12513;&#12491;&#12517;&#12540;.jpg"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51.jpeg"/><Relationship Id="rId7"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52.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 Id="rId3" Type="http://schemas.openxmlformats.org/officeDocument/2006/relationships/image" Target="../media/image55.jpeg"/><Relationship Id="rId7"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362;&#30693;&#12425;&#12379;.jpg" TargetMode="External"/><Relationship Id="rId5" Type="http://schemas.openxmlformats.org/officeDocument/2006/relationships/image" Target="../media/image56.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80;&#12483;&#12471;&#12517;&#12508;&#12540;&#12488;.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59.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60.jpeg"/><Relationship Id="rId7" Type="http://schemas.openxmlformats.org/officeDocument/2006/relationships/image" Target="../media/image62.jpe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61.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PDF.jpg" TargetMode="External"/><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6126;&#32048;&#26360;&#29031;&#20250;.png" TargetMode="External"/><Relationship Id="rId5" Type="http://schemas.openxmlformats.org/officeDocument/2006/relationships/image" Target="../media/image12.png"/><Relationship Id="rId4"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32294;&#22411;&#26126;&#32048;&#26360;.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5.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52104"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2022/10/11</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E74A9185-D59B-D23D-417D-DC8A3CD8A09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8570541-199A-FF18-2EEA-7CE22EEAEE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81FA7AF6-679B-B667-9AB7-18F9B1B735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FA9E8C79-E85E-490D-2405-386A83170E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CD18FF45-3BC6-EAE9-8FBA-433D5DE0DF1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59397955-A8D0-CEB2-49E7-A1E72074BD4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BEE3D6-86EF-B6DD-5F61-6B71DAFEF07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39195" y="1384718"/>
            <a:ext cx="3668035" cy="3657600"/>
          </a:xfrm>
          <a:prstGeom prst="rect">
            <a:avLst/>
          </a:prstGeom>
          <a:ln>
            <a:solidFill>
              <a:schemeClr val="tx1"/>
            </a:solidFill>
          </a:ln>
        </p:spPr>
      </p:pic>
      <p:sp>
        <p:nvSpPr>
          <p:cNvPr id="9" name="四角形: 角を丸くする 8">
            <a:extLst>
              <a:ext uri="{FF2B5EF4-FFF2-40B4-BE49-F238E27FC236}">
                <a16:creationId xmlns:a16="http://schemas.microsoft.com/office/drawing/2014/main" id="{F1CF92F9-3126-8B7B-423F-A03EFC3DA962}"/>
              </a:ext>
            </a:extLst>
          </p:cNvPr>
          <p:cNvSpPr/>
          <p:nvPr/>
        </p:nvSpPr>
        <p:spPr>
          <a:xfrm>
            <a:off x="2543814" y="1601474"/>
            <a:ext cx="1863416" cy="344084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1" name="四角形: 角を丸くする 10">
            <a:extLst>
              <a:ext uri="{FF2B5EF4-FFF2-40B4-BE49-F238E27FC236}">
                <a16:creationId xmlns:a16="http://schemas.microsoft.com/office/drawing/2014/main" id="{4360E9AF-FEB2-1C01-B18B-E95498C67A07}"/>
              </a:ext>
            </a:extLst>
          </p:cNvPr>
          <p:cNvSpPr/>
          <p:nvPr/>
        </p:nvSpPr>
        <p:spPr>
          <a:xfrm>
            <a:off x="738591" y="1810279"/>
            <a:ext cx="1413000"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10608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sp>
        <p:nvSpPr>
          <p:cNvPr id="20" name="四角形: 角を丸くする 19">
            <a:extLst>
              <a:ext uri="{FF2B5EF4-FFF2-40B4-BE49-F238E27FC236}">
                <a16:creationId xmlns:a16="http://schemas.microsoft.com/office/drawing/2014/main" id="{90909B9A-2D2F-4746-9416-DC7EE40E0E66}"/>
              </a:ext>
            </a:extLst>
          </p:cNvPr>
          <p:cNvSpPr/>
          <p:nvPr/>
        </p:nvSpPr>
        <p:spPr>
          <a:xfrm>
            <a:off x="1136405" y="1699406"/>
            <a:ext cx="2411606" cy="69356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6458D782-F659-8B6D-5FC3-9B6A25C9B4D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4986144" y="2392973"/>
            <a:ext cx="6580440" cy="3853715"/>
          </a:xfrm>
          <a:prstGeom prst="rect">
            <a:avLst/>
          </a:prstGeom>
          <a:ln>
            <a:solidFill>
              <a:schemeClr val="tx1"/>
            </a:solidFill>
          </a:ln>
        </p:spPr>
      </p:pic>
      <p:sp>
        <p:nvSpPr>
          <p:cNvPr id="11" name="矢印: 右 10">
            <a:extLst>
              <a:ext uri="{FF2B5EF4-FFF2-40B4-BE49-F238E27FC236}">
                <a16:creationId xmlns:a16="http://schemas.microsoft.com/office/drawing/2014/main" id="{E1EFEA60-4494-96E7-F952-A1E51295D7F1}"/>
              </a:ext>
            </a:extLst>
          </p:cNvPr>
          <p:cNvSpPr/>
          <p:nvPr/>
        </p:nvSpPr>
        <p:spPr>
          <a:xfrm rot="1717568">
            <a:off x="3600005" y="2594738"/>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80118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F64DF1-6E70-C592-51FC-1D5600834A7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D9D30B47-F294-2DFC-F480-4B258977ADC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806A95F8-3FF3-94A5-B399-5C695A77AED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D325AC0-FC7B-2416-BAE2-F278A9FE8AD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3744"/>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7288"/>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2E1E1C1E-105D-C9A7-B42C-AFBE2B12071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B9530E-E9BE-6589-4D0C-62117EA79DF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1AECBAF-B516-9E43-A278-A991BC40CC9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3E15397-8159-503B-0FAD-672E1CA8125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6C58F16-DF6B-1DD8-45CD-C4D16F38431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63D2029-1F2F-7336-9765-8BE627D0BF1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F60D8FE-4A5E-492F-AA04-2DB16F72D463}"/>
              </a:ext>
            </a:extLst>
          </p:cNvPr>
          <p:cNvSpPr/>
          <p:nvPr/>
        </p:nvSpPr>
        <p:spPr>
          <a:xfrm>
            <a:off x="6671564" y="2065864"/>
            <a:ext cx="4904949" cy="274320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0E0B9910-7E2A-4FCB-9325-39E59C22CB6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15561" y="2065864"/>
            <a:ext cx="5281049" cy="3668473"/>
          </a:xfrm>
          <a:prstGeom prst="rect">
            <a:avLst/>
          </a:prstGeom>
          <a:ln>
            <a:solidFill>
              <a:schemeClr val="tx1"/>
            </a:solidFill>
          </a:ln>
        </p:spPr>
      </p:pic>
      <p:pic>
        <p:nvPicPr>
          <p:cNvPr id="7" name="図 6">
            <a:extLst>
              <a:ext uri="{FF2B5EF4-FFF2-40B4-BE49-F238E27FC236}">
                <a16:creationId xmlns:a16="http://schemas.microsoft.com/office/drawing/2014/main" id="{2CD65862-1E89-41BC-931C-3CF0FBD7321A}"/>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972" y="3429000"/>
            <a:ext cx="3886200" cy="1104900"/>
          </a:xfrm>
          <a:prstGeom prst="rect">
            <a:avLst/>
          </a:prstGeom>
          <a:ln>
            <a:solidFill>
              <a:schemeClr val="tx1"/>
            </a:solidFill>
          </a:ln>
        </p:spPr>
      </p:pic>
      <p:sp>
        <p:nvSpPr>
          <p:cNvPr id="11" name="テキスト ボックス 10">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FC5CFBCC-B2DB-70EF-23A4-F744E9D7210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EA6FC118-6012-87B8-542A-A9261188B0D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394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8210" y="397667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25179"/>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49601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4" y="3111978"/>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47A8D8F-5A65-4E92-A1D6-93F3026CCE43}"/>
              </a:ext>
            </a:extLst>
          </p:cNvPr>
          <p:cNvSpPr txBox="1"/>
          <p:nvPr/>
        </p:nvSpPr>
        <p:spPr>
          <a:xfrm>
            <a:off x="6808484" y="3435872"/>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明細書の確認</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6C994BAB-5FCE-46D9-8B84-E6BFE2882FDD}"/>
              </a:ext>
            </a:extLst>
          </p:cNvPr>
          <p:cNvSpPr txBox="1"/>
          <p:nvPr/>
        </p:nvSpPr>
        <p:spPr>
          <a:xfrm>
            <a:off x="6808484" y="517501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8</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8</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8 - 2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A997B04-D5B3-9474-66EA-59307EAB7B82}"/>
              </a:ext>
            </a:extLst>
          </p:cNvPr>
          <p:cNvSpPr txBox="1"/>
          <p:nvPr/>
        </p:nvSpPr>
        <p:spPr>
          <a:xfrm>
            <a:off x="6808484" y="459228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5" name="フッター プレースホルダー 3">
            <a:extLst>
              <a:ext uri="{FF2B5EF4-FFF2-40B4-BE49-F238E27FC236}">
                <a16:creationId xmlns:a16="http://schemas.microsoft.com/office/drawing/2014/main" id="{4B74ADF2-59DB-4086-F95A-DFCA8C8FCEE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6" name="スライド番号プレースホルダー 4">
            <a:extLst>
              <a:ext uri="{FF2B5EF4-FFF2-40B4-BE49-F238E27FC236}">
                <a16:creationId xmlns:a16="http://schemas.microsoft.com/office/drawing/2014/main" id="{3BC9B398-B08D-F09B-8CB9-945E16E743D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78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5A39C3E-BE3E-F64A-2B55-8E3C19BB7D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792EDA55-B27B-B624-3616-808346D4406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F09DF33E-F04E-A6A0-D0FB-D0ED5E69371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5F24D2C-08EF-44C5-D9CA-4C02221EFC6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B9AEE09-BF6A-3C7A-D19B-C49A4AA1566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4CC13E3-EA3D-3BC6-B755-BE9404B75C4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ADCEFAC0-F446-AA11-06F0-66C59BEFB16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E4863A77-F0AC-75DA-B4D2-E52F44F3155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CC3805-39B6-761F-1796-78874414FC5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E034A9F-0DA8-68F5-1C26-0A395CA81E3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4E6CE9F-A39A-EFA7-0D52-42C99B93926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935E7C1-DD98-DE26-E94E-A6E99017FAA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D227085-F22A-3E2C-B619-EB07C100B84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79C85F7-07E6-B3E3-E05D-08DE821634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788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3BDD8DEA-2FA4-0568-215A-EA127F29171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82A8BA74-E132-C8E1-6F2E-3747C5F21B3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E3BFAA92-FF35-63C8-A371-4D1B7388681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8C34B159-651D-8849-7784-B40281DDEC5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38E9E31-8F82-E3A1-98C9-37DE83F660D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Tree>
    <p:extLst>
      <p:ext uri="{BB962C8B-B14F-4D97-AF65-F5344CB8AC3E}">
        <p14:creationId xmlns:p14="http://schemas.microsoft.com/office/powerpoint/2010/main" val="404797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err="1">
                <a:solidFill>
                  <a:schemeClr val="tx1">
                    <a:lumMod val="95000"/>
                    <a:lumOff val="5000"/>
                  </a:schemeClr>
                </a:solidFill>
                <a:latin typeface="Meiryo UI" panose="020B0604030504040204" pitchFamily="34" charset="-128"/>
                <a:ea typeface="Meiryo UI" panose="020B0604030504040204" pitchFamily="34" charset="-128"/>
              </a:rPr>
              <a:t>で</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できることを確認しましょう。</a:t>
            </a:r>
          </a:p>
        </p:txBody>
      </p:sp>
      <p:sp>
        <p:nvSpPr>
          <p:cNvPr id="2" name="フッター プレースホルダー 3">
            <a:extLst>
              <a:ext uri="{FF2B5EF4-FFF2-40B4-BE49-F238E27FC236}">
                <a16:creationId xmlns:a16="http://schemas.microsoft.com/office/drawing/2014/main" id="{09661EF4-130B-928C-F415-58A9F595C21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AEE9DA2B-E72F-A3C2-9393-6D51024520E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kumimoji="1" lang="en-US" altLang="ja-JP"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明細書の確認</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続いて、明細書を確認しましょう。</a:t>
            </a:r>
          </a:p>
        </p:txBody>
      </p:sp>
      <p:sp>
        <p:nvSpPr>
          <p:cNvPr id="2" name="フッター プレースホルダー 3">
            <a:extLst>
              <a:ext uri="{FF2B5EF4-FFF2-40B4-BE49-F238E27FC236}">
                <a16:creationId xmlns:a16="http://schemas.microsoft.com/office/drawing/2014/main" id="{66A58592-5385-53D9-F984-3471F3AE698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DE904093-A09B-036D-5E1C-14F056FABB8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088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明細書が公開された際に、差出人「ＯＢＣｉＤ」からメールが送信されますので、</a:t>
            </a:r>
            <a:b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b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をクリックしてログインします。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76625" y="1742570"/>
            <a:ext cx="3786816" cy="3937858"/>
          </a:xfrm>
          <a:prstGeom prst="rect">
            <a:avLst/>
          </a:prstGeom>
          <a:ln>
            <a:solidFill>
              <a:schemeClr val="tx1"/>
            </a:solidFill>
          </a:ln>
        </p:spPr>
      </p:pic>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800804" y="1742570"/>
            <a:ext cx="4587033" cy="3127322"/>
          </a:xfrm>
          <a:prstGeom prst="rect">
            <a:avLst/>
          </a:prstGeom>
          <a:ln>
            <a:solidFill>
              <a:schemeClr val="tx1"/>
            </a:solidFill>
          </a:ln>
        </p:spPr>
      </p:pic>
      <p:sp>
        <p:nvSpPr>
          <p:cNvPr id="10" name="四角形: 角を丸くする 9">
            <a:extLst>
              <a:ext uri="{FF2B5EF4-FFF2-40B4-BE49-F238E27FC236}">
                <a16:creationId xmlns:a16="http://schemas.microsoft.com/office/drawing/2014/main" id="{26DAB27E-1C2B-48E7-BF68-7BEACFCFC6EE}"/>
              </a:ext>
            </a:extLst>
          </p:cNvPr>
          <p:cNvSpPr/>
          <p:nvPr/>
        </p:nvSpPr>
        <p:spPr>
          <a:xfrm>
            <a:off x="821089" y="3876402"/>
            <a:ext cx="3099858" cy="4615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1" name="矢印: 右 10">
            <a:extLst>
              <a:ext uri="{FF2B5EF4-FFF2-40B4-BE49-F238E27FC236}">
                <a16:creationId xmlns:a16="http://schemas.microsoft.com/office/drawing/2014/main" id="{AF5D1668-D701-4451-BDCE-542AC3EB6F72}"/>
              </a:ext>
            </a:extLst>
          </p:cNvPr>
          <p:cNvSpPr/>
          <p:nvPr/>
        </p:nvSpPr>
        <p:spPr>
          <a:xfrm>
            <a:off x="5100827"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8" name="図 7">
            <a:extLst>
              <a:ext uri="{FF2B5EF4-FFF2-40B4-BE49-F238E27FC236}">
                <a16:creationId xmlns:a16="http://schemas.microsoft.com/office/drawing/2014/main" id="{AE412A51-9CF8-43FE-92F3-ADE237E38B54}"/>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12470" y="1581548"/>
            <a:ext cx="393700" cy="330200"/>
          </a:xfrm>
          <a:prstGeom prst="rect">
            <a:avLst/>
          </a:prstGeom>
        </p:spPr>
      </p:pic>
      <p:sp>
        <p:nvSpPr>
          <p:cNvPr id="2" name="フッター プレースホルダー 3">
            <a:extLst>
              <a:ext uri="{FF2B5EF4-FFF2-40B4-BE49-F238E27FC236}">
                <a16:creationId xmlns:a16="http://schemas.microsoft.com/office/drawing/2014/main" id="{4561001B-FB84-72B9-2216-26B996A5776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020D9C24-1811-6E3C-E0B3-142D8717A99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2737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73099BC-4168-407F-9ED7-E23D2AE2A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903" y="1294470"/>
            <a:ext cx="3717839" cy="3314799"/>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9352556"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ja-JP" altLang="en-US" sz="2000" dirty="0">
                <a:solidFill>
                  <a:prstClr val="black">
                    <a:lumMod val="95000"/>
                    <a:lumOff val="5000"/>
                  </a:prstClr>
                </a:solidFill>
                <a:latin typeface="Meiryo UI" panose="020B0604030504040204" pitchFamily="34" charset="-128"/>
                <a:ea typeface="Meiryo UI" panose="020B0604030504040204" pitchFamily="34" charset="-128"/>
              </a:rPr>
              <a:t>明細書 </a:t>
            </a:r>
            <a:r>
              <a:rPr kumimoji="1" lang="en-US" altLang="ja-JP" sz="2000" dirty="0">
                <a:solidFill>
                  <a:prstClr val="black">
                    <a:lumMod val="95000"/>
                    <a:lumOff val="5000"/>
                  </a:prstClr>
                </a:solidFill>
                <a:latin typeface="Meiryo UI" panose="020B0604030504040204" pitchFamily="34" charset="-128"/>
                <a:ea typeface="Meiryo UI" panose="020B0604030504040204" pitchFamily="34" charset="-128"/>
              </a:rPr>
              <a:t>‐</a:t>
            </a:r>
            <a:r>
              <a:rPr kumimoji="1" lang="ja-JP" altLang="en-US" sz="2000" dirty="0">
                <a:solidFill>
                  <a:prstClr val="black">
                    <a:lumMod val="95000"/>
                    <a:lumOff val="5000"/>
                  </a:prstClr>
                </a:solidFill>
                <a:latin typeface="Meiryo UI" panose="020B0604030504040204" pitchFamily="34" charset="-128"/>
                <a:ea typeface="Meiryo UI" panose="020B0604030504040204" pitchFamily="34" charset="-128"/>
              </a:rPr>
              <a:t> 明細書照会］メニュー</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を選択します。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814622" y="1496523"/>
            <a:ext cx="1774120" cy="298446"/>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1" name="四角形: 角を丸くする 20">
            <a:extLst>
              <a:ext uri="{FF2B5EF4-FFF2-40B4-BE49-F238E27FC236}">
                <a16:creationId xmlns:a16="http://schemas.microsoft.com/office/drawing/2014/main" id="{02A6F533-E929-4886-A1AD-B266015B7C22}"/>
              </a:ext>
            </a:extLst>
          </p:cNvPr>
          <p:cNvSpPr/>
          <p:nvPr/>
        </p:nvSpPr>
        <p:spPr>
          <a:xfrm>
            <a:off x="888724" y="2525062"/>
            <a:ext cx="1326156" cy="40101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0" name="正方形/長方形 19">
            <a:extLst>
              <a:ext uri="{FF2B5EF4-FFF2-40B4-BE49-F238E27FC236}">
                <a16:creationId xmlns:a16="http://schemas.microsoft.com/office/drawing/2014/main" id="{A7AD048C-4029-48A9-98FE-3608C588141A}"/>
              </a:ext>
            </a:extLst>
          </p:cNvPr>
          <p:cNvSpPr/>
          <p:nvPr/>
        </p:nvSpPr>
        <p:spPr>
          <a:xfrm>
            <a:off x="5212080" y="1292927"/>
            <a:ext cx="6583680" cy="450843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2" name="テキスト ボックス 21">
            <a:extLst>
              <a:ext uri="{FF2B5EF4-FFF2-40B4-BE49-F238E27FC236}">
                <a16:creationId xmlns:a16="http://schemas.microsoft.com/office/drawing/2014/main" id="{9B25C95A-2E07-4243-9F43-4AC9E0BDEF01}"/>
              </a:ext>
            </a:extLst>
          </p:cNvPr>
          <p:cNvSpPr txBox="1"/>
          <p:nvPr/>
        </p:nvSpPr>
        <p:spPr>
          <a:xfrm>
            <a:off x="5367958" y="1379395"/>
            <a:ext cx="6285562" cy="123373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以下の給与明細書等の電子交付同意が表示された場合は、「電子交付に同意する」にチェックを付け、［明細書照会］</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ボタンをクリックします。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7370FECE-8CE4-4F00-AE2A-DCA849CF0AE6}"/>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514213" y="3082048"/>
            <a:ext cx="5759744" cy="2396557"/>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8070056" y="4307681"/>
            <a:ext cx="692944" cy="2833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AutoShape 380">
            <a:extLst>
              <a:ext uri="{FF2B5EF4-FFF2-40B4-BE49-F238E27FC236}">
                <a16:creationId xmlns:a16="http://schemas.microsoft.com/office/drawing/2014/main" id="{68F0CD74-C040-46A5-9C35-8E586EA04D8F}"/>
              </a:ext>
            </a:extLst>
          </p:cNvPr>
          <p:cNvSpPr>
            <a:spLocks noChangeArrowheads="1"/>
          </p:cNvSpPr>
          <p:nvPr/>
        </p:nvSpPr>
        <p:spPr bwMode="auto">
          <a:xfrm>
            <a:off x="6197909" y="3882542"/>
            <a:ext cx="941079" cy="171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フッター プレースホルダー 3">
            <a:extLst>
              <a:ext uri="{FF2B5EF4-FFF2-40B4-BE49-F238E27FC236}">
                <a16:creationId xmlns:a16="http://schemas.microsoft.com/office/drawing/2014/main" id="{FA2B5D46-6C3B-4C1A-C72E-1567A955FC2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7397EC48-1A8D-2981-2EEF-3E774039FB5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719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参照したい明細書の　　  マークをクリックします。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矢印: 右 1">
            <a:extLst>
              <a:ext uri="{FF2B5EF4-FFF2-40B4-BE49-F238E27FC236}">
                <a16:creationId xmlns:a16="http://schemas.microsoft.com/office/drawing/2014/main" id="{05C99F55-2B8C-449D-B0D5-4DC64AFA7671}"/>
              </a:ext>
            </a:extLst>
          </p:cNvPr>
          <p:cNvSpPr/>
          <p:nvPr/>
        </p:nvSpPr>
        <p:spPr>
          <a:xfrm>
            <a:off x="5549899" y="258907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7" name="図 6">
            <a:extLst>
              <a:ext uri="{FF2B5EF4-FFF2-40B4-BE49-F238E27FC236}">
                <a16:creationId xmlns:a16="http://schemas.microsoft.com/office/drawing/2014/main" id="{A2014420-CC53-419A-BCE6-01E10EB09E0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2821989" y="698549"/>
            <a:ext cx="419251" cy="419251"/>
          </a:xfrm>
          <a:prstGeom prst="rect">
            <a:avLst/>
          </a:prstGeom>
        </p:spPr>
      </p:pic>
      <p:sp>
        <p:nvSpPr>
          <p:cNvPr id="11" name="テキスト ボックス 10">
            <a:extLst>
              <a:ext uri="{FF2B5EF4-FFF2-40B4-BE49-F238E27FC236}">
                <a16:creationId xmlns:a16="http://schemas.microsoft.com/office/drawing/2014/main" id="{35BE09D6-8E7A-4BBF-BFC5-96FB90FDCBC4}"/>
              </a:ext>
            </a:extLst>
          </p:cNvPr>
          <p:cNvSpPr txBox="1"/>
          <p:nvPr/>
        </p:nvSpPr>
        <p:spPr>
          <a:xfrm>
            <a:off x="615692" y="4803006"/>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PDF</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ファイルをダウンロードできます。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10" name="図 9">
            <a:extLst>
              <a:ext uri="{FF2B5EF4-FFF2-40B4-BE49-F238E27FC236}">
                <a16:creationId xmlns:a16="http://schemas.microsoft.com/office/drawing/2014/main" id="{841CE042-E082-4C33-90E7-7F5242B8401B}"/>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144621" y="1273533"/>
            <a:ext cx="3466040" cy="4893233"/>
          </a:xfrm>
          <a:prstGeom prst="rect">
            <a:avLst/>
          </a:prstGeom>
        </p:spPr>
      </p:pic>
      <p:pic>
        <p:nvPicPr>
          <p:cNvPr id="5" name="図 4">
            <a:extLst>
              <a:ext uri="{FF2B5EF4-FFF2-40B4-BE49-F238E27FC236}">
                <a16:creationId xmlns:a16="http://schemas.microsoft.com/office/drawing/2014/main" id="{07EF761E-141E-4181-8191-F7CB6FBF22EF}"/>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93282" y="1253927"/>
            <a:ext cx="444043" cy="598942"/>
          </a:xfrm>
          <a:prstGeom prst="rect">
            <a:avLst/>
          </a:prstGeom>
        </p:spPr>
      </p:pic>
      <p:pic>
        <p:nvPicPr>
          <p:cNvPr id="9" name="図 8">
            <a:extLst>
              <a:ext uri="{FF2B5EF4-FFF2-40B4-BE49-F238E27FC236}">
                <a16:creationId xmlns:a16="http://schemas.microsoft.com/office/drawing/2014/main" id="{852E68BB-E44B-4D53-B78D-E40B0B0994F9}"/>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644646" y="1253928"/>
            <a:ext cx="4574125" cy="2566914"/>
          </a:xfrm>
          <a:prstGeom prst="rect">
            <a:avLst/>
          </a:prstGeom>
        </p:spPr>
      </p:pic>
      <p:sp>
        <p:nvSpPr>
          <p:cNvPr id="8" name="四角形: 角を丸くする 7">
            <a:extLst>
              <a:ext uri="{FF2B5EF4-FFF2-40B4-BE49-F238E27FC236}">
                <a16:creationId xmlns:a16="http://schemas.microsoft.com/office/drawing/2014/main" id="{3FB6C669-5AEA-49D6-B43D-68D4C1D22AA1}"/>
              </a:ext>
            </a:extLst>
          </p:cNvPr>
          <p:cNvSpPr/>
          <p:nvPr/>
        </p:nvSpPr>
        <p:spPr>
          <a:xfrm>
            <a:off x="909195" y="2092260"/>
            <a:ext cx="727899" cy="156831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4" name="フッター プレースホルダー 3">
            <a:extLst>
              <a:ext uri="{FF2B5EF4-FFF2-40B4-BE49-F238E27FC236}">
                <a16:creationId xmlns:a16="http://schemas.microsoft.com/office/drawing/2014/main" id="{999644B6-5F98-D6BC-8925-18313C0B6ED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2" name="スライド番号プレースホルダー 4">
            <a:extLst>
              <a:ext uri="{FF2B5EF4-FFF2-40B4-BE49-F238E27FC236}">
                <a16:creationId xmlns:a16="http://schemas.microsoft.com/office/drawing/2014/main" id="{B670E72B-568B-08EF-A675-57E3287FE16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967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268E6C85-E1A0-D4E9-4EF8-419D109A13B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6A808986-681E-153E-29AD-8841C79DE1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856FA39-56F9-49C1-BD1A-71EF07605F9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07385" y="1369675"/>
            <a:ext cx="5476875" cy="2905125"/>
          </a:xfrm>
          <a:prstGeom prst="rect">
            <a:avLst/>
          </a:prstGeom>
          <a:ln>
            <a:solidFill>
              <a:schemeClr val="tx1"/>
            </a:solidFill>
          </a:ln>
        </p:spPr>
      </p:pic>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044156" y="1830272"/>
            <a:ext cx="1498687" cy="224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1B005A7-7E45-422C-9FCE-5A0E683C888D}"/>
              </a:ext>
            </a:extLst>
          </p:cNvPr>
          <p:cNvSpPr/>
          <p:nvPr/>
        </p:nvSpPr>
        <p:spPr>
          <a:xfrm>
            <a:off x="618788" y="2275793"/>
            <a:ext cx="1425368"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EBC498AD-E848-58D6-4D3F-9F3155A671C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BC1529B-9086-69CC-B9F9-3320853A0F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126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888A7D5E-C590-DE2A-AB5B-0C90C010863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4C79AAF-B228-5457-DF54-B2874684CAA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A50A95A4-1CEF-6780-BB18-999ADF849F2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2CF1B76-4BDE-771F-2724-2944373679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E74A9185-D59B-D23D-417D-DC8A3CD8A09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8570541-199A-FF18-2EEA-7CE22EEAEE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485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E34E888-5527-418B-2910-4F7282CC09D2}"/>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C4467B6B-B822-4F29-ABCD-28A65D111DB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2671" y="2063742"/>
            <a:ext cx="4788264" cy="3211439"/>
          </a:xfrm>
          <a:prstGeom prst="rect">
            <a:avLst/>
          </a:prstGeom>
        </p:spPr>
      </p:pic>
      <p:sp>
        <p:nvSpPr>
          <p:cNvPr id="20" name="四角形: 角を丸くする 19">
            <a:extLst>
              <a:ext uri="{FF2B5EF4-FFF2-40B4-BE49-F238E27FC236}">
                <a16:creationId xmlns:a16="http://schemas.microsoft.com/office/drawing/2014/main" id="{90909B9A-2D2F-4746-9416-DC7EE40E0E66}"/>
              </a:ext>
            </a:extLst>
          </p:cNvPr>
          <p:cNvSpPr/>
          <p:nvPr/>
        </p:nvSpPr>
        <p:spPr>
          <a:xfrm>
            <a:off x="700994" y="4307370"/>
            <a:ext cx="4534545" cy="9678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2326CDA3-ED2B-40F6-AE32-ED2EBE05E80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85604" y="2315213"/>
            <a:ext cx="3844850" cy="2243628"/>
          </a:xfrm>
          <a:prstGeom prst="rect">
            <a:avLst/>
          </a:prstGeom>
          <a:ln>
            <a:solidFill>
              <a:schemeClr val="tx1"/>
            </a:solidFill>
          </a:ln>
        </p:spPr>
      </p:pic>
      <p:pic>
        <p:nvPicPr>
          <p:cNvPr id="12" name="図 11">
            <a:extLst>
              <a:ext uri="{FF2B5EF4-FFF2-40B4-BE49-F238E27FC236}">
                <a16:creationId xmlns:a16="http://schemas.microsoft.com/office/drawing/2014/main" id="{E14AC4EC-4763-4BAE-9CC8-B48ACBB8DB93}"/>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8161938" y="2350626"/>
            <a:ext cx="3417391" cy="4067967"/>
          </a:xfrm>
          <a:prstGeom prst="rect">
            <a:avLst/>
          </a:prstGeom>
          <a:ln>
            <a:solidFill>
              <a:schemeClr val="tx1"/>
            </a:solidFill>
          </a:ln>
        </p:spPr>
      </p:pic>
      <p:sp>
        <p:nvSpPr>
          <p:cNvPr id="15" name="テキスト ボックス 14">
            <a:extLst>
              <a:ext uri="{FF2B5EF4-FFF2-40B4-BE49-F238E27FC236}">
                <a16:creationId xmlns:a16="http://schemas.microsoft.com/office/drawing/2014/main" id="{0BB520E7-8648-4DB5-A67B-5A3525B462AB}"/>
              </a:ext>
            </a:extLst>
          </p:cNvPr>
          <p:cNvSpPr txBox="1"/>
          <p:nvPr/>
        </p:nvSpPr>
        <p:spPr>
          <a:xfrm>
            <a:off x="5776726" y="1889082"/>
            <a:ext cx="1003177"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お知らせ</a:t>
            </a:r>
          </a:p>
        </p:txBody>
      </p:sp>
      <p:sp>
        <p:nvSpPr>
          <p:cNvPr id="24" name="テキスト ボックス 23">
            <a:extLst>
              <a:ext uri="{FF2B5EF4-FFF2-40B4-BE49-F238E27FC236}">
                <a16:creationId xmlns:a16="http://schemas.microsoft.com/office/drawing/2014/main" id="{C4D047A3-A88A-48FA-B9F1-BB4BD54F1085}"/>
              </a:ext>
            </a:extLst>
          </p:cNvPr>
          <p:cNvSpPr txBox="1"/>
          <p:nvPr/>
        </p:nvSpPr>
        <p:spPr>
          <a:xfrm>
            <a:off x="7013361" y="6031307"/>
            <a:ext cx="1127463"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sp>
        <p:nvSpPr>
          <p:cNvPr id="25" name="矢印: 右 24">
            <a:extLst>
              <a:ext uri="{FF2B5EF4-FFF2-40B4-BE49-F238E27FC236}">
                <a16:creationId xmlns:a16="http://schemas.microsoft.com/office/drawing/2014/main" id="{68D39F42-B527-424C-9ED5-34928C6C9239}"/>
              </a:ext>
            </a:extLst>
          </p:cNvPr>
          <p:cNvSpPr/>
          <p:nvPr/>
        </p:nvSpPr>
        <p:spPr>
          <a:xfrm rot="674747">
            <a:off x="4666203" y="4859131"/>
            <a:ext cx="3555803"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6" name="矢印: 右 25">
            <a:extLst>
              <a:ext uri="{FF2B5EF4-FFF2-40B4-BE49-F238E27FC236}">
                <a16:creationId xmlns:a16="http://schemas.microsoft.com/office/drawing/2014/main" id="{357FEEEC-5099-4CE7-83DD-2D7B641D316E}"/>
              </a:ext>
            </a:extLst>
          </p:cNvPr>
          <p:cNvSpPr/>
          <p:nvPr/>
        </p:nvSpPr>
        <p:spPr>
          <a:xfrm rot="20412529">
            <a:off x="4672601" y="4076495"/>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8C84D36-78C7-5C1F-9FCF-27D8F7C6CAA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06CCB17A-2906-5401-5C27-441B2A109A4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38</a:t>
            </a:fld>
            <a:endParaRPr kumimoji="1" lang="ja-JP" altLang="en-US" sz="1200" b="0" dirty="0">
              <a:latin typeface="Meiryo UI" panose="020B0604030504040204" pitchFamily="50" charset="-128"/>
              <a:ea typeface="Meiryo UI" panose="020B0604030504040204" pitchFamily="50" charset="-128"/>
            </a:endParaRPr>
          </a:p>
        </p:txBody>
      </p:sp>
      <p:sp>
        <p:nvSpPr>
          <p:cNvPr id="6" name="Rectangle 8">
            <a:extLst>
              <a:ext uri="{FF2B5EF4-FFF2-40B4-BE49-F238E27FC236}">
                <a16:creationId xmlns:a16="http://schemas.microsoft.com/office/drawing/2014/main" id="{DA5409A8-9F2C-0DB5-3CF8-CCC2862FF6F7}"/>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234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B39E48B0-DE59-6ED3-12E6-FC246AB5C77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3B8DC71D-96FA-C30B-7395-DE5822A5F5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3906"/>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18384"/>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39</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8</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8 - 1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8</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47206104"/>
              </p:ext>
            </p:extLst>
          </p:nvPr>
        </p:nvGraphicFramePr>
        <p:xfrm>
          <a:off x="598376" y="1358863"/>
          <a:ext cx="10995247" cy="443055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1307202515"/>
                  </a:ext>
                </a:extLst>
              </a:tr>
            </a:tbl>
          </a:graphicData>
        </a:graphic>
      </p:graphicFrame>
      <p:sp>
        <p:nvSpPr>
          <p:cNvPr id="2" name="フッター プレースホルダー 3">
            <a:extLst>
              <a:ext uri="{FF2B5EF4-FFF2-40B4-BE49-F238E27FC236}">
                <a16:creationId xmlns:a16="http://schemas.microsoft.com/office/drawing/2014/main" id="{A92D2A98-D8F0-70C0-3FE5-5782206F882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DAFE9E6-D633-7C51-099D-AAB5C3DE640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インターネット上から、「給与明細書」「賞与明細書」を</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PDF</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で参照できます。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矢印: 右 1">
            <a:extLst>
              <a:ext uri="{FF2B5EF4-FFF2-40B4-BE49-F238E27FC236}">
                <a16:creationId xmlns:a16="http://schemas.microsoft.com/office/drawing/2014/main" id="{05C99F55-2B8C-449D-B0D5-4DC64AFA7671}"/>
              </a:ext>
            </a:extLst>
          </p:cNvPr>
          <p:cNvSpPr/>
          <p:nvPr/>
        </p:nvSpPr>
        <p:spPr>
          <a:xfrm>
            <a:off x="5617796" y="258907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15" name="図 14">
            <a:extLst>
              <a:ext uri="{FF2B5EF4-FFF2-40B4-BE49-F238E27FC236}">
                <a16:creationId xmlns:a16="http://schemas.microsoft.com/office/drawing/2014/main" id="{46C84B5C-B0B0-4E8F-BF7B-3626F00E29EC}"/>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040485" y="1253927"/>
            <a:ext cx="3664630" cy="5173595"/>
          </a:xfrm>
          <a:prstGeom prst="rect">
            <a:avLst/>
          </a:prstGeom>
        </p:spPr>
      </p:pic>
      <p:pic>
        <p:nvPicPr>
          <p:cNvPr id="8" name="図 7">
            <a:extLst>
              <a:ext uri="{FF2B5EF4-FFF2-40B4-BE49-F238E27FC236}">
                <a16:creationId xmlns:a16="http://schemas.microsoft.com/office/drawing/2014/main" id="{1B756DAB-7723-4C20-BAE8-7C6A9A0A489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42702" y="1258268"/>
            <a:ext cx="4742870" cy="2661611"/>
          </a:xfrm>
          <a:prstGeom prst="rect">
            <a:avLst/>
          </a:prstGeom>
        </p:spPr>
      </p:pic>
      <p:pic>
        <p:nvPicPr>
          <p:cNvPr id="5" name="図 4">
            <a:extLst>
              <a:ext uri="{FF2B5EF4-FFF2-40B4-BE49-F238E27FC236}">
                <a16:creationId xmlns:a16="http://schemas.microsoft.com/office/drawing/2014/main" id="{07EF761E-141E-4181-8191-F7CB6FBF22EF}"/>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584292" y="1188574"/>
            <a:ext cx="444043" cy="598942"/>
          </a:xfrm>
          <a:prstGeom prst="rect">
            <a:avLst/>
          </a:prstGeom>
        </p:spPr>
      </p:pic>
      <p:sp>
        <p:nvSpPr>
          <p:cNvPr id="4" name="フッター プレースホルダー 3">
            <a:extLst>
              <a:ext uri="{FF2B5EF4-FFF2-40B4-BE49-F238E27FC236}">
                <a16:creationId xmlns:a16="http://schemas.microsoft.com/office/drawing/2014/main" id="{88A5B38E-FF75-31C0-5211-B22628069D4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D1961C33-9F2A-083B-A508-CE01FFF33D3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690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44110CB8-E574-F0AD-8378-3789541A04F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77D5E6A-5F9D-3B15-46C7-4C40D3A6E47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8BC5B88-89D2-F52B-5AFB-E37E76CC70E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27E4069-84F2-F45F-F660-5D8AF518FDB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41BE7B5A-D5ED-538F-8133-E0334285F3EA}"/>
              </a:ext>
            </a:extLst>
          </p:cNvPr>
          <p:cNvSpPr/>
          <p:nvPr/>
        </p:nvSpPr>
        <p:spPr>
          <a:xfrm>
            <a:off x="5536838" y="317558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843553-DC58-E4EA-F0BA-37592BFFACA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93F80284-7D1E-5453-F57B-F73320A2129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6479</Words>
  <Application>Microsoft Office PowerPoint</Application>
  <PresentationFormat>ワイド画面</PresentationFormat>
  <Paragraphs>623</Paragraphs>
  <Slides>43</Slides>
  <Notes>43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43</vt:i4>
      </vt:variant>
    </vt:vector>
  </HeadingPairs>
  <TitlesOfParts>
    <vt:vector size="50" baseType="lpstr">
      <vt:lpstr>Meiryo UI</vt:lpstr>
      <vt:lpstr>ＭＳ ゴシック</vt:lpstr>
      <vt:lpstr>游ゴシック</vt:lpstr>
      <vt:lpstr>游ゴシック Light</vt:lpstr>
      <vt:lpstr>Arial</vt:lpstr>
      <vt:lpstr>Century Gothic</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2022-10-05T03:41:40Z</dcterms:modified>
</cp:coreProperties>
</file>