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 id="2147483690" r:id="rId2"/>
  </p:sldMasterIdLst>
  <p:notesMasterIdLst>
    <p:notesMasterId r:id="rId36"/>
  </p:notesMasterIdLst>
  <p:sldIdLst>
    <p:sldId id="256" r:id="rId3"/>
    <p:sldId id="312" r:id="rId4"/>
    <p:sldId id="311" r:id="rId5"/>
    <p:sldId id="259" r:id="rId6"/>
    <p:sldId id="260" r:id="rId7"/>
    <p:sldId id="303" r:id="rId8"/>
    <p:sldId id="265" r:id="rId9"/>
    <p:sldId id="308" r:id="rId10"/>
    <p:sldId id="267" r:id="rId11"/>
    <p:sldId id="297" r:id="rId12"/>
    <p:sldId id="298" r:id="rId13"/>
    <p:sldId id="299" r:id="rId14"/>
    <p:sldId id="300" r:id="rId15"/>
    <p:sldId id="301" r:id="rId16"/>
    <p:sldId id="302" r:id="rId17"/>
    <p:sldId id="304" r:id="rId18"/>
    <p:sldId id="276" r:id="rId19"/>
    <p:sldId id="289" r:id="rId20"/>
    <p:sldId id="291" r:id="rId21"/>
    <p:sldId id="290" r:id="rId22"/>
    <p:sldId id="309" r:id="rId23"/>
    <p:sldId id="310" r:id="rId24"/>
    <p:sldId id="280" r:id="rId25"/>
    <p:sldId id="281" r:id="rId26"/>
    <p:sldId id="282" r:id="rId27"/>
    <p:sldId id="305" r:id="rId28"/>
    <p:sldId id="306" r:id="rId29"/>
    <p:sldId id="307" r:id="rId30"/>
    <p:sldId id="292" r:id="rId31"/>
    <p:sldId id="296" r:id="rId32"/>
    <p:sldId id="287" r:id="rId33"/>
    <p:sldId id="294" r:id="rId34"/>
    <p:sldId id="288" r:id="rId35"/>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淡色スタイル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2DE63D5-997A-4646-A377-4702673A728D}" styleName="淡色スタイル 2 - アクセント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FD0F851-EC5A-4D38-B0AD-8093EC10F338}" styleName="淡色スタイル 1 - アクセント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7E9639D4-E3E2-4D34-9284-5A2195B3D0D7}" styleName="スタイル (淡色)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06799F8-075E-4A3A-A7F6-7FBC6576F1A4}" styleName="テーマ スタイル 2 - アクセント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C083E6E3-FA7D-4D7B-A595-EF9225AFEA82}" styleName="淡色スタイル 1 - アクセント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1FECB4D8-DB02-4DC6-A0A2-4F2EBAE1DC90}" styleName="中間スタイル 1 - アクセント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8799B23B-EC83-4686-B30A-512413B5E67A}" styleName="淡色スタイル 3 - アクセント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93D81CF-94F2-401A-BA57-92F5A7B2D0C5}" styleName="スタイル (中間)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703" autoAdjust="0"/>
    <p:restoredTop sz="96723" autoAdjust="0"/>
  </p:normalViewPr>
  <p:slideViewPr>
    <p:cSldViewPr snapToGrid="0">
      <p:cViewPr varScale="1">
        <p:scale>
          <a:sx n="115" d="100"/>
          <a:sy n="115" d="100"/>
        </p:scale>
        <p:origin x="61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F7A864-4B20-4867-B816-FE5A2F2012B8}" type="datetimeFigureOut">
              <a:rPr kumimoji="1" lang="ja-JP" altLang="en-US" smtClean="0"/>
              <a:t>2022/9/30</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5A94C9-95EF-4B82-91FA-295C52B8E8CA}" type="slidenum">
              <a:rPr kumimoji="1" lang="ja-JP" altLang="en-US" smtClean="0"/>
              <a:t>‹#›</a:t>
            </a:fld>
            <a:endParaRPr kumimoji="1" lang="ja-JP" altLang="en-US"/>
          </a:p>
        </p:txBody>
      </p:sp>
    </p:spTree>
    <p:extLst>
      <p:ext uri="{BB962C8B-B14F-4D97-AF65-F5344CB8AC3E}">
        <p14:creationId xmlns:p14="http://schemas.microsoft.com/office/powerpoint/2010/main" val="339775003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2</a:t>
            </a:fld>
            <a:endParaRPr kumimoji="1" lang="ja-JP" altLang="en-US"/>
          </a:p>
        </p:txBody>
      </p:sp>
    </p:spTree>
    <p:extLst>
      <p:ext uri="{BB962C8B-B14F-4D97-AF65-F5344CB8AC3E}">
        <p14:creationId xmlns:p14="http://schemas.microsoft.com/office/powerpoint/2010/main" val="29631830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4</a:t>
            </a:fld>
            <a:endParaRPr kumimoji="1" lang="ja-JP" altLang="en-US"/>
          </a:p>
        </p:txBody>
      </p:sp>
    </p:spTree>
    <p:extLst>
      <p:ext uri="{BB962C8B-B14F-4D97-AF65-F5344CB8AC3E}">
        <p14:creationId xmlns:p14="http://schemas.microsoft.com/office/powerpoint/2010/main" val="680659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8</a:t>
            </a:fld>
            <a:endParaRPr kumimoji="1" lang="ja-JP" altLang="en-US"/>
          </a:p>
        </p:txBody>
      </p:sp>
    </p:spTree>
    <p:extLst>
      <p:ext uri="{BB962C8B-B14F-4D97-AF65-F5344CB8AC3E}">
        <p14:creationId xmlns:p14="http://schemas.microsoft.com/office/powerpoint/2010/main" val="40505840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11</a:t>
            </a:fld>
            <a:endParaRPr kumimoji="1" lang="ja-JP" altLang="en-US"/>
          </a:p>
        </p:txBody>
      </p:sp>
    </p:spTree>
    <p:extLst>
      <p:ext uri="{BB962C8B-B14F-4D97-AF65-F5344CB8AC3E}">
        <p14:creationId xmlns:p14="http://schemas.microsoft.com/office/powerpoint/2010/main" val="22545473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32</a:t>
            </a:fld>
            <a:endParaRPr kumimoji="1" lang="ja-JP" altLang="en-US"/>
          </a:p>
        </p:txBody>
      </p:sp>
    </p:spTree>
    <p:extLst>
      <p:ext uri="{BB962C8B-B14F-4D97-AF65-F5344CB8AC3E}">
        <p14:creationId xmlns:p14="http://schemas.microsoft.com/office/powerpoint/2010/main" val="17332472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525A94C9-95EF-4B82-91FA-295C52B8E8CA}" type="slidenum">
              <a:rPr kumimoji="1" lang="ja-JP" altLang="en-US" smtClean="0"/>
              <a:t>33</a:t>
            </a:fld>
            <a:endParaRPr kumimoji="1" lang="ja-JP" altLang="en-US"/>
          </a:p>
        </p:txBody>
      </p:sp>
    </p:spTree>
    <p:extLst>
      <p:ext uri="{BB962C8B-B14F-4D97-AF65-F5344CB8AC3E}">
        <p14:creationId xmlns:p14="http://schemas.microsoft.com/office/powerpoint/2010/main" val="32887380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4F2B272-A47F-40C8-9BBC-DA39B19CBD25}" type="datetime1">
              <a:rPr kumimoji="1" lang="ja-JP" altLang="en-US" smtClean="0"/>
              <a:t>2022/9/30</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036273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5663EF9-740B-4251-A138-D646B145AFD3}" type="datetime1">
              <a:rPr kumimoji="1" lang="ja-JP" altLang="en-US" smtClean="0"/>
              <a:t>2022/9/30</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111683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87FFCEB4-3724-4E93-9952-0B4C16DA7B42}" type="datetime1">
              <a:rPr kumimoji="1" lang="ja-JP" altLang="en-US" smtClean="0"/>
              <a:t>2022/9/30</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2619151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サブタイトル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2022/9/30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118009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2022/9/30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4411343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2022/9/30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2085292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2022/9/30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38670966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11A58E6C-2F7A-409C-B426-22DE88755250}" type="datetimeFigureOut">
              <a:rPr kumimoji="1" lang="ja-JP" altLang="en-US" smtClean="0"/>
              <a:t>2022/9/30</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926502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1A58E6C-2F7A-409C-B426-22DE88755250}" type="datetimeFigureOut">
              <a:rPr kumimoji="1" lang="ja-JP" altLang="en-US" smtClean="0"/>
              <a:t>2022/9/30</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4666559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11A58E6C-2F7A-409C-B426-22DE88755250}" type="datetimeFigureOut">
              <a:rPr kumimoji="1" lang="ja-JP" altLang="en-US" smtClean="0"/>
              <a:t>2022/9/30</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8156510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2022/9/30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068314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B289506C-AF15-4628-B90C-42E2D4575B6C}" type="datetime1">
              <a:rPr kumimoji="1" lang="ja-JP" altLang="en-US" smtClean="0"/>
              <a:t>2022/9/30</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599750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11A58E6C-2F7A-409C-B426-22DE88755250}" type="datetimeFigureOut">
              <a:rPr kumimoji="1" lang="ja-JP" altLang="en-US" smtClean="0"/>
              <a:t>2022/9/30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9058761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2022/9/30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17453152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11A58E6C-2F7A-409C-B426-22DE88755250}" type="datetimeFigureOut">
              <a:rPr kumimoji="1" lang="ja-JP" altLang="en-US" smtClean="0"/>
              <a:t>2022/9/30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4099744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F7410624-DD65-45BD-BDCF-3903E6C52288}" type="datetime1">
              <a:rPr kumimoji="1" lang="ja-JP" altLang="en-US" smtClean="0"/>
              <a:t>2022/9/30</a:t>
            </a:fld>
            <a:endParaRPr kumimoji="1" lang="ja-JP" altLang="en-US"/>
          </a:p>
        </p:txBody>
      </p:sp>
      <p:sp>
        <p:nvSpPr>
          <p:cNvPr id="5" name="フッター プレースホルダー 4"/>
          <p:cNvSpPr>
            <a:spLocks noGrp="1"/>
          </p:cNvSpPr>
          <p:nvPr>
            <p:ph type="ftr" sz="quarter" idx="11"/>
          </p:nvPr>
        </p:nvSpPr>
        <p:spPr/>
        <p:txBody>
          <a:body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13616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F169C10E-677A-48D2-ADAA-87E37C948117}" type="datetime1">
              <a:rPr kumimoji="1" lang="ja-JP" altLang="en-US" smtClean="0"/>
              <a:t>2022/9/30</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154931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E8C7F365-6DBB-4CF4-9CF3-82BEEFF24819}" type="datetime1">
              <a:rPr kumimoji="1" lang="ja-JP" altLang="en-US" smtClean="0"/>
              <a:t>2022/9/30</a:t>
            </a:fld>
            <a:endParaRPr kumimoji="1" lang="ja-JP" altLang="en-US"/>
          </a:p>
        </p:txBody>
      </p:sp>
      <p:sp>
        <p:nvSpPr>
          <p:cNvPr id="8" name="フッター プレースホルダー 7"/>
          <p:cNvSpPr>
            <a:spLocks noGrp="1"/>
          </p:cNvSpPr>
          <p:nvPr>
            <p:ph type="ftr" sz="quarter" idx="11"/>
          </p:nvPr>
        </p:nvSpPr>
        <p:spPr/>
        <p:txBody>
          <a:bodyPr/>
          <a:lstStyle/>
          <a:p>
            <a:r>
              <a:rPr kumimoji="1" lang="en-US" altLang="ja-JP"/>
              <a:t>©OBIC BUSINESS CONSULTANTS CO., LTD.</a:t>
            </a:r>
            <a:endParaRPr kumimoji="1" lang="ja-JP" altLang="en-US"/>
          </a:p>
        </p:txBody>
      </p:sp>
      <p:sp>
        <p:nvSpPr>
          <p:cNvPr id="9" name="スライド番号プレースホルダー 8"/>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4221040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7FF4DEEF-1C3D-4B6B-AD35-975A7D22ACB1}" type="datetime1">
              <a:rPr kumimoji="1" lang="ja-JP" altLang="en-US" smtClean="0"/>
              <a:t>2022/9/30</a:t>
            </a:fld>
            <a:endParaRPr kumimoji="1" lang="ja-JP" altLang="en-US"/>
          </a:p>
        </p:txBody>
      </p:sp>
      <p:sp>
        <p:nvSpPr>
          <p:cNvPr id="4" name="フッター プレースホルダー 3"/>
          <p:cNvSpPr>
            <a:spLocks noGrp="1"/>
          </p:cNvSpPr>
          <p:nvPr>
            <p:ph type="ftr" sz="quarter" idx="11"/>
          </p:nvPr>
        </p:nvSpPr>
        <p:spPr/>
        <p:txBody>
          <a:bodyPr/>
          <a:lstStyle/>
          <a:p>
            <a:r>
              <a:rPr kumimoji="1" lang="en-US" altLang="ja-JP"/>
              <a:t>©OBIC BUSINESS CONSULTANTS CO., LTD.</a:t>
            </a:r>
            <a:endParaRPr kumimoji="1" lang="ja-JP" altLang="en-US"/>
          </a:p>
        </p:txBody>
      </p:sp>
      <p:sp>
        <p:nvSpPr>
          <p:cNvPr id="5" name="スライド番号プレースホルダー 4"/>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30660009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B85DBD1B-A3DA-4622-A2AE-ABF1CF21703A}" type="datetime1">
              <a:rPr kumimoji="1" lang="ja-JP" altLang="en-US" smtClean="0"/>
              <a:t>2022/9/30</a:t>
            </a:fld>
            <a:endParaRPr kumimoji="1" lang="ja-JP" altLang="en-US"/>
          </a:p>
        </p:txBody>
      </p:sp>
      <p:sp>
        <p:nvSpPr>
          <p:cNvPr id="3" name="フッター プレースホルダー 2"/>
          <p:cNvSpPr>
            <a:spLocks noGrp="1"/>
          </p:cNvSpPr>
          <p:nvPr>
            <p:ph type="ftr" sz="quarter" idx="11"/>
          </p:nvPr>
        </p:nvSpPr>
        <p:spPr/>
        <p:txBody>
          <a:bodyPr/>
          <a:lstStyle/>
          <a:p>
            <a:r>
              <a:rPr kumimoji="1" lang="en-US" altLang="ja-JP"/>
              <a:t>©OBIC BUSINESS CONSULTANTS CO., LTD.</a:t>
            </a:r>
            <a:endParaRPr kumimoji="1" lang="ja-JP" altLang="en-US"/>
          </a:p>
        </p:txBody>
      </p:sp>
      <p:sp>
        <p:nvSpPr>
          <p:cNvPr id="4" name="スライド番号プレースホルダー 3"/>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1019193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BF7CD30C-7E3C-41E7-84A9-44F2B3CF32AB}" type="datetime1">
              <a:rPr kumimoji="1" lang="ja-JP" altLang="en-US" smtClean="0"/>
              <a:t>2022/9/30</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330557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E8F4D289-78E4-43D3-B38F-7B24A0207C68}" type="datetime1">
              <a:rPr kumimoji="1" lang="ja-JP" altLang="en-US" smtClean="0"/>
              <a:t>2022/9/30</a:t>
            </a:fld>
            <a:endParaRPr kumimoji="1" lang="ja-JP" altLang="en-US"/>
          </a:p>
        </p:txBody>
      </p:sp>
      <p:sp>
        <p:nvSpPr>
          <p:cNvPr id="6" name="フッター プレースホルダー 5"/>
          <p:cNvSpPr>
            <a:spLocks noGrp="1"/>
          </p:cNvSpPr>
          <p:nvPr>
            <p:ph type="ftr" sz="quarter" idx="11"/>
          </p:nvPr>
        </p:nvSpPr>
        <p:spPr/>
        <p:txBody>
          <a:bodyPr/>
          <a:lstStyle/>
          <a:p>
            <a:r>
              <a:rPr kumimoji="1" lang="en-US" altLang="ja-JP"/>
              <a:t>©OBIC BUSINESS CONSULTANTS CO., LTD.</a:t>
            </a:r>
            <a:endParaRPr kumimoji="1" lang="ja-JP" altLang="en-US"/>
          </a:p>
        </p:txBody>
      </p:sp>
      <p:sp>
        <p:nvSpPr>
          <p:cNvPr id="7" name="スライド番号プレースホルダー 6"/>
          <p:cNvSpPr>
            <a:spLocks noGrp="1"/>
          </p:cNvSpPr>
          <p:nvPr>
            <p:ph type="sldNum" sz="quarter" idx="12"/>
          </p:nvPr>
        </p:nvSpPr>
        <p:spPr/>
        <p:txBody>
          <a:bodyPr/>
          <a:lstStyle/>
          <a:p>
            <a:fld id="{E68443C8-5A69-406B-B82B-0F39BD7A8AD7}" type="slidenum">
              <a:rPr kumimoji="1" lang="ja-JP" altLang="en-US" smtClean="0"/>
              <a:t>‹#›</a:t>
            </a:fld>
            <a:endParaRPr kumimoji="1" lang="ja-JP" altLang="en-US"/>
          </a:p>
        </p:txBody>
      </p:sp>
    </p:spTree>
    <p:extLst>
      <p:ext uri="{BB962C8B-B14F-4D97-AF65-F5344CB8AC3E}">
        <p14:creationId xmlns:p14="http://schemas.microsoft.com/office/powerpoint/2010/main" val="8066567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A42BD-0B5E-4B26-822D-C39D3390BB21}" type="datetime1">
              <a:rPr kumimoji="1" lang="ja-JP" altLang="en-US" smtClean="0"/>
              <a:t>2022/9/30</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kumimoji="1" lang="en-US" altLang="ja-JP"/>
              <a:t>©OBIC BUSINESS CONSULTANTS CO., LTD.</a:t>
            </a:r>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8443C8-5A69-406B-B82B-0F39BD7A8AD7}" type="slidenum">
              <a:rPr kumimoji="1" lang="ja-JP" altLang="en-US" smtClean="0"/>
              <a:t>‹#›</a:t>
            </a:fld>
            <a:endParaRPr kumimoji="1" lang="ja-JP" altLang="en-US"/>
          </a:p>
        </p:txBody>
      </p:sp>
      <p:cxnSp>
        <p:nvCxnSpPr>
          <p:cNvPr id="7" name="Straight Connector 11">
            <a:extLst>
              <a:ext uri="{FF2B5EF4-FFF2-40B4-BE49-F238E27FC236}">
                <a16:creationId xmlns:a16="http://schemas.microsoft.com/office/drawing/2014/main" id="{9C28844F-169A-5A93-261B-A87EE9A0DBEE}"/>
              </a:ext>
            </a:extLst>
          </p:cNvPr>
          <p:cNvCxnSpPr/>
          <p:nvPr userDrawn="1"/>
        </p:nvCxnSpPr>
        <p:spPr>
          <a:xfrm flipV="1">
            <a:off x="263611" y="749397"/>
            <a:ext cx="11817553" cy="8484"/>
          </a:xfrm>
          <a:prstGeom prst="line">
            <a:avLst/>
          </a:prstGeom>
          <a:ln w="25400">
            <a:solidFill>
              <a:srgbClr val="00B0F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87952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hf hd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A58E6C-2F7A-409C-B426-22DE88755250}" type="datetimeFigureOut">
              <a:rPr kumimoji="1" lang="ja-JP" altLang="en-US" smtClean="0"/>
              <a:t>2022/9/30</a:t>
            </a:fld>
            <a:endParaRPr kumimoji="1" lang="ja-JP" altLang="en-US"/>
          </a:p>
        </p:txBody>
      </p:sp>
      <p:sp>
        <p:nvSpPr>
          <p:cNvPr id="5" name="フッター プレースホルダー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4DD759-C3DB-4F27-8899-AA5601CFF9B3}" type="slidenum">
              <a:rPr kumimoji="1" lang="ja-JP" altLang="en-US" smtClean="0"/>
              <a:t>‹#›</a:t>
            </a:fld>
            <a:endParaRPr kumimoji="1" lang="ja-JP" altLang="en-US"/>
          </a:p>
        </p:txBody>
      </p:sp>
    </p:spTree>
    <p:extLst>
      <p:ext uri="{BB962C8B-B14F-4D97-AF65-F5344CB8AC3E}">
        <p14:creationId xmlns:p14="http://schemas.microsoft.com/office/powerpoint/2010/main" val="214650123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file:///\\svrw3001009\03.Dev_Product_Management\03.G_Product_Management\400.Team\04.BPR\02.&#27231;&#33021;&#21029;\201510.&#27425;&#19990;&#20195;\200.&#21336;&#29420;&#27231;&#33021;&#12539;&#12469;&#12540;&#12499;&#12473;\48.&#12504;&#12523;&#12503;&#12475;&#12531;&#12479;&#12540;\42.MCSS&#12539;YTAS\&#21033;&#29992;&#12460;&#12452;&#12489;&#25552;&#20986;&#32773;&#21521;&#12369;\2206&#26178;&#28857;&#12398;&#21033;&#29992;&#12460;&#12452;&#12489;\Links\04_&#25206;&#39178;&#22522;&#30990;_1.jpg" TargetMode="External"/><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file:///\\svrw3001009\03.Dev_Product_Management\03.G_Product_Management\400.Team\04.BPR\02.&#27231;&#33021;&#21029;\201510.&#27425;&#19990;&#20195;\200.&#21336;&#29420;&#27231;&#33021;&#12539;&#12469;&#12540;&#12499;&#12473;\48.&#12504;&#12523;&#12503;&#12475;&#12531;&#12479;&#12540;\42.MCSS&#12539;YTAS\&#21033;&#29992;&#12460;&#12452;&#12489;&#25552;&#20986;&#32773;&#21521;&#12369;\2206&#26178;&#28857;&#12398;&#21033;&#29992;&#12460;&#12452;&#12489;\Links\04_&#25206;&#39178;&#22522;&#30990;_2.jp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04_&#25206;&#39178;&#22522;&#30990;_3.jpg" TargetMode="External"/><Relationship Id="rId2" Type="http://schemas.openxmlformats.org/officeDocument/2006/relationships/image" Target="../media/image9.jpeg"/><Relationship Id="rId1" Type="http://schemas.openxmlformats.org/officeDocument/2006/relationships/slideLayout" Target="../slideLayouts/slideLayout2.xml"/><Relationship Id="rId6" Type="http://schemas.openxmlformats.org/officeDocument/2006/relationships/image" Target="file:///C:\40%20MANUAL\MANUAL\&#22857;&#34892;Edge%20&#24180;&#26411;&#35519;&#25972;&#30003;&#21578;&#26360;&#12463;&#12521;&#12454;&#12489;\&#21033;&#29992;&#12460;&#12452;&#12489;&#65288;&#25552;&#20986;&#32773;&#21521;&#12369;&#65289;\Links\04_&#25206;&#39178;&#22522;&#30990;_3_Message.jpg" TargetMode="External"/><Relationship Id="rId5" Type="http://schemas.openxmlformats.org/officeDocument/2006/relationships/image" Target="../media/image10.jpeg"/><Relationship Id="rId4" Type="http://schemas.openxmlformats.org/officeDocument/2006/relationships/image" Target="file:///\\svrw3001009\03.Dev_Product_Management\03.G_Product_Management\400.Team\04.BPR\02.&#27231;&#33021;&#21029;\201510.&#27425;&#19990;&#20195;\200.&#21336;&#29420;&#27231;&#33021;&#12539;&#12469;&#12540;&#12499;&#12473;\48.&#12504;&#12523;&#12503;&#12475;&#12531;&#12479;&#12540;\42.MCSS&#12539;YTAS\&#21033;&#29992;&#12460;&#12452;&#12489;&#25552;&#20986;&#32773;&#21521;&#12369;\2206&#26178;&#28857;&#12398;&#21033;&#29992;&#12460;&#12452;&#12489;\Links\04_&#25206;&#39178;&#22522;&#30990;_3.jpg"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file:///\\svrw3001009\03.Dev_Product_Management\03.G_Product_Management\400.Team\04.BPR\02.&#27231;&#33021;&#21029;\201510.&#27425;&#19990;&#20195;\200.&#21336;&#29420;&#27231;&#33021;&#12539;&#12469;&#12540;&#12499;&#12473;\48.&#12504;&#12523;&#12503;&#12475;&#12531;&#12479;&#12540;\42.MCSS&#12539;YTAS\&#21033;&#29992;&#12460;&#12452;&#12489;&#25552;&#20986;&#32773;&#21521;&#12369;\2206&#26178;&#28857;&#12398;&#21033;&#29992;&#12460;&#12452;&#12489;\Links\04_&#25206;&#39178;&#22522;&#30990;_4.jpg" TargetMode="External"/><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file:///\\svrw3001009\03.Dev_Product_Management\03.G_Product_Management\400.Team\04.BPR\02.&#27231;&#33021;&#21029;\201510.&#27425;&#19990;&#20195;\200.&#21336;&#29420;&#27231;&#33021;&#12539;&#12469;&#12540;&#12499;&#12473;\48.&#12504;&#12523;&#12503;&#12475;&#12531;&#12479;&#12540;\42.MCSS&#12539;YTAS\&#21033;&#29992;&#12460;&#12452;&#12489;&#25552;&#20986;&#32773;&#21521;&#12369;\2206&#26178;&#28857;&#12398;&#21033;&#29992;&#12460;&#12452;&#12489;\Links\04_&#25206;&#39178;&#22522;&#30990;_5.jpg" TargetMode="External"/><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04_&#25206;&#39178;&#22522;&#30990;_6.jpg" TargetMode="External"/><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05_&#20445;&#38522;&#26009;&#25511;&#38500;_1_&#29983;&#21629;.jpg" TargetMode="External"/><Relationship Id="rId2" Type="http://schemas.openxmlformats.org/officeDocument/2006/relationships/image" Target="../media/image14.jpeg"/><Relationship Id="rId1" Type="http://schemas.openxmlformats.org/officeDocument/2006/relationships/slideLayout" Target="../slideLayouts/slideLayout2.xml"/><Relationship Id="rId6" Type="http://schemas.openxmlformats.org/officeDocument/2006/relationships/image" Target="file:///C:\40%20MANUAL\MANUAL\&#22857;&#34892;Edge%20&#24180;&#26411;&#35519;&#25972;&#30003;&#21578;&#26360;&#12463;&#12521;&#12454;&#12489;\&#21033;&#29992;&#12460;&#12452;&#12489;&#65288;&#25552;&#20986;&#32773;&#21521;&#12369;&#65289;\Links\05_&#20445;&#38522;&#26009;&#25511;&#38500;_2_&#21069;&#24180;&#21021;&#26399;&#34920;&#31034;.jpg" TargetMode="External"/><Relationship Id="rId5" Type="http://schemas.openxmlformats.org/officeDocument/2006/relationships/image" Target="../media/image16.jpeg"/><Relationship Id="rId4" Type="http://schemas.openxmlformats.org/officeDocument/2006/relationships/image" Target="../media/image15.jpeg"/></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09_&#20869;&#23481;&#30906;&#35469;.jpg" TargetMode="External"/><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file:///C:\40%20MANUAL\MANUAL\&#22857;&#34892;Edge%20&#24180;&#26411;&#35519;&#25972;&#30003;&#21578;&#26360;&#12463;&#12521;&#12454;&#12489;\&#21033;&#29992;&#12460;&#12452;&#12489;&#65288;&#25552;&#20986;&#32773;&#21521;&#12369;&#65289;\Links\09_&#20869;&#23481;&#30906;&#35469;_&#20462;&#27491;.jpg" TargetMode="External"/><Relationship Id="rId4" Type="http://schemas.openxmlformats.org/officeDocument/2006/relationships/image" Target="../media/image19.jpeg"/></Relationships>
</file>

<file path=ppt/slides/_rels/slide19.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12467;&#12531;&#12486;&#12531;&#12484;&#38598;_6_&#25552;&#20986;&#23436;&#20102;01.jpg" TargetMode="External"/><Relationship Id="rId2" Type="http://schemas.openxmlformats.org/officeDocument/2006/relationships/image" Target="../media/image21.jpeg"/><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file:///C:\40%20MANUAL\MANUAL\&#22857;&#34892;Edge%20&#24180;&#26411;&#35519;&#25972;&#30003;&#21578;&#26360;&#12463;&#12521;&#12454;&#12489;\&#21033;&#29992;&#12460;&#12452;&#12489;&#65288;&#25552;&#20986;&#32773;&#21521;&#12369;&#65289;\Links\10_&#35388;&#26126;&#26360;&#39006;_&#21488;&#32025;.jpg" TargetMode="External"/><Relationship Id="rId4" Type="http://schemas.openxmlformats.org/officeDocument/2006/relationships/image" Target="../media/image22.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file:///C:\40%20MANUAL\MANUAL\&#22857;&#34892;Edge%20&#24180;&#26411;&#35519;&#25972;&#30003;&#21578;&#26360;&#12463;&#12521;&#12454;&#12489;\&#21033;&#29992;&#12460;&#12452;&#12489;&#65288;&#25552;&#20986;&#32773;&#21521;&#12369;&#65289;\Links\06_&#20445;&#38522;&#35352;&#20837;&#20363;_1.jpg" TargetMode="External"/><Relationship Id="rId7" Type="http://schemas.openxmlformats.org/officeDocument/2006/relationships/image" Target="file:///C:\40%20MANUAL\MANUAL\&#22857;&#34892;Edge%20&#24180;&#26411;&#35519;&#25972;&#30003;&#21578;&#26360;&#12463;&#12521;&#12454;&#12489;\&#21033;&#29992;&#12460;&#12452;&#12489;&#65288;&#25552;&#20986;&#32773;&#21521;&#12369;&#65289;\Links\06_&#20445;&#38522;&#35352;&#20837;&#20363;_2.jpg" TargetMode="External"/><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file:///W:\TC\MANUAL\&#22857;&#34892;Edge%20&#24180;&#26411;&#35519;&#25972;&#30003;&#21578;&#26360;&#12463;&#12521;&#12454;&#12489;\&#21033;&#29992;&#12460;&#12452;&#12489;&#65288;&#25552;&#20986;&#32773;&#21521;&#12369;&#65289;\Links\&#26032;&#29983;&#21629;&#20445;&#38522;&#26009;_&#25511;&#38500;&#35388;&#26126;&#26360;.jpg" TargetMode="External"/><Relationship Id="rId4" Type="http://schemas.openxmlformats.org/officeDocument/2006/relationships/image" Target="../media/image25.jpeg"/><Relationship Id="rId9" Type="http://schemas.openxmlformats.org/officeDocument/2006/relationships/image" Target="file:///W:\TC\MANUAL\&#22857;&#34892;Edge%20&#24180;&#26411;&#35519;&#25972;&#30003;&#21578;&#26360;&#12463;&#12521;&#12454;&#12489;\&#21033;&#29992;&#12460;&#12452;&#12489;&#65288;&#25552;&#20986;&#32773;&#21521;&#12369;&#65289;\Links\&#26087;&#29983;&#21629;&#20445;&#38522;&#26009;_&#25511;&#38500;&#35388;&#26126;&#26360;.jpg" TargetMode="External"/></Relationships>
</file>

<file path=ppt/slides/_rels/slide22.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file:///C:\40%20MANUAL\MANUAL\&#22857;&#34892;Edge%20&#24180;&#26411;&#35519;&#25972;&#30003;&#21578;&#26360;&#12463;&#12521;&#12454;&#12489;\&#21033;&#29992;&#12460;&#12452;&#12489;&#65288;&#25552;&#20986;&#32773;&#21521;&#12369;&#65289;\Links\06_&#20445;&#38522;&#35352;&#20837;&#20363;_4.jpg" TargetMode="External"/><Relationship Id="rId7" Type="http://schemas.openxmlformats.org/officeDocument/2006/relationships/image" Target="file:///C:\40%20MANUAL\MANUAL\&#22857;&#34892;Edge%20&#24180;&#26411;&#35519;&#25972;&#30003;&#21578;&#26360;&#12463;&#12521;&#12454;&#12489;\&#21033;&#29992;&#12460;&#12452;&#12489;&#65288;&#25552;&#20986;&#32773;&#21521;&#12369;&#65289;\Links\06_&#20445;&#38522;&#35352;&#20837;&#20363;_3.jpg" TargetMode="External"/><Relationship Id="rId2"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file:///W:\TC\MANUAL\&#22857;&#34892;Edge%20&#24180;&#26411;&#35519;&#25972;&#30003;&#21578;&#26360;&#12463;&#12521;&#12454;&#12489;\&#21033;&#29992;&#12460;&#12452;&#12489;&#65288;&#25552;&#20986;&#32773;&#21521;&#12369;&#65289;\Links\&#25511;&#38500;&#35388;&#26126;&#26360;.jpg" TargetMode="External"/><Relationship Id="rId4" Type="http://schemas.openxmlformats.org/officeDocument/2006/relationships/image" Target="../media/image29.jpeg"/><Relationship Id="rId9" Type="http://schemas.openxmlformats.org/officeDocument/2006/relationships/image" Target="file:///W:\TC\MANUAL\&#22857;&#34892;Edge%20&#24180;&#26411;&#35519;&#25972;&#30003;&#21578;&#26360;&#12463;&#12521;&#12454;&#12489;\&#21033;&#29992;&#12460;&#12452;&#12489;&#65288;&#25552;&#20986;&#32773;&#21521;&#12369;&#65289;\Links\&#20171;&#35703;&#20445;&#38522;&#26009;_&#25511;&#38500;&#35388;&#26126;&#26360;.jp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10_&#35388;&#26126;&#26360;&#39006;_1.jpg" TargetMode="External"/><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11_&#12510;&#12452;&#12490;_1.jpg" TargetMode="External"/><Relationship Id="rId7" Type="http://schemas.openxmlformats.org/officeDocument/2006/relationships/image" Target="file:///C:\40%20MANUAL\MANUAL\&#22857;&#34892;Edge%20&#24180;&#26411;&#35519;&#25972;&#30003;&#21578;&#26360;&#12463;&#12521;&#12454;&#12489;\&#21033;&#29992;&#12460;&#12452;&#12489;&#65288;&#25552;&#20986;&#32773;&#21521;&#12369;&#65289;\Links\12_&#38651;&#23376;&#25511;&#38500;&#35388;&#26126;&#26360;_4.jpg" TargetMode="External"/><Relationship Id="rId2" Type="http://schemas.openxmlformats.org/officeDocument/2006/relationships/image" Target="../media/image39.jpeg"/><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jpeg"/></Relationships>
</file>

<file path=ppt/slides/_rels/slide32.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43.jpeg"/><Relationship Id="rId7" Type="http://schemas.openxmlformats.org/officeDocument/2006/relationships/image" Target="../media/image46.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file:///C:\40%20MANUAL\MANUAL\&#22857;&#34892;Edge%20&#24180;&#26411;&#35519;&#25972;&#30003;&#21578;&#26360;&#12463;&#12521;&#12454;&#12489;\&#21033;&#29992;&#12460;&#12452;&#12489;&#65288;&#25552;&#20986;&#32773;&#21521;&#12369;&#65289;\Links\12_&#38651;&#23376;&#25511;&#38500;&#35388;&#26126;&#26360;_1.jpg" TargetMode="External"/><Relationship Id="rId9" Type="http://schemas.openxmlformats.org/officeDocument/2006/relationships/image" Target="file:///C:\40%20MANUAL\MANUAL\&#22857;&#34892;Edge%20&#24180;&#26411;&#35519;&#25972;&#30003;&#21578;&#26360;&#12463;&#12521;&#12454;&#12489;\&#21033;&#29992;&#12460;&#12452;&#12489;&#65288;&#25552;&#20986;&#32773;&#21521;&#12369;&#65289;\Links\12_&#38651;&#23376;&#25511;&#38500;&#35388;&#26126;&#26360;_4.jpg"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49.jpeg"/><Relationship Id="rId4" Type="http://schemas.openxmlformats.org/officeDocument/2006/relationships/image" Target="file:///W:\TC\00_V&#65286;i\Manual\&#24180;&#26411;&#35519;&#25972;&#30003;&#21578;&#26360;&#12469;&#12540;&#12499;&#12473;\&#21033;&#29992;&#12460;&#12452;&#12489;&#65288;&#35413;&#20385;&#29256;%20&#25552;&#20986;&#32773;&#29992;&#65289;\Links\28_&#30011;&#20687;&#28155;&#20184;_01.jpg"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au.com/support/service/mobile/trouble/mail/email/filter/detail/domain/" TargetMode="External"/><Relationship Id="rId2" Type="http://schemas.openxmlformats.org/officeDocument/2006/relationships/hyperlink" Target="https://www.nttdocomo.co.jp/info/spam_mail/domain/" TargetMode="External"/><Relationship Id="rId1" Type="http://schemas.openxmlformats.org/officeDocument/2006/relationships/slideLayout" Target="../slideLayouts/slideLayout2.xml"/><Relationship Id="rId5" Type="http://schemas.openxmlformats.org/officeDocument/2006/relationships/hyperlink" Target="https://mobile.rakuten.co.jp/support/rakuten_mail/" TargetMode="External"/><Relationship Id="rId4" Type="http://schemas.openxmlformats.org/officeDocument/2006/relationships/hyperlink" Target="https://www.softbank.jp/mobile/support/antispam/settings/whiteblack/"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file:///C:\40%20MANUAL\MANUAL\&#22857;&#34892;Edge%20&#24180;&#26411;&#35519;&#25972;&#30003;&#21578;&#26360;&#12463;&#12521;&#12454;&#12489;\&#21033;&#29992;&#12460;&#12452;&#12489;&#65288;&#25552;&#20986;&#32773;&#21521;&#12369;&#65289;\Links\03_&#30003;&#21578;&#26360;&#36984;&#25246;&#30011;&#38754;.jpg" TargetMode="External"/><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file:///\\svrw3001009\03.Dev_Product_Management\03.G_Product_Management\400.Team\04.BPR\02.&#27231;&#33021;&#21029;\201510.&#27425;&#19990;&#20195;\200.&#21336;&#29420;&#27231;&#33021;&#12539;&#12469;&#12540;&#12499;&#12473;\48.&#12504;&#12523;&#12503;&#12475;&#12531;&#12479;&#12540;\42.MCSS&#12539;YTAS\&#25552;&#20986;&#32773;\YTAS%20&#35069;&#21697;&#12484;&#12540;&#12523;&#12480;&#12454;&#12531;&#12525;&#12540;&#12489;\Links\03_&#30003;&#21578;&#26360;&#36984;&#25246;&#30011;&#38754;.jpg" TargetMode="External"/><Relationship Id="rId4" Type="http://schemas.openxmlformats.org/officeDocument/2006/relationships/image" Target="../media/image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フッター プレースホルダー 4"/>
          <p:cNvSpPr>
            <a:spLocks noGrp="1"/>
          </p:cNvSpPr>
          <p:nvPr>
            <p:ph type="ftr" sz="quarter" idx="11"/>
          </p:nvPr>
        </p:nvSpPr>
        <p:spPr>
          <a:xfrm>
            <a:off x="7497417" y="649287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pic>
        <p:nvPicPr>
          <p:cNvPr id="6" name="図 5">
            <a:extLst>
              <a:ext uri="{FF2B5EF4-FFF2-40B4-BE49-F238E27FC236}">
                <a16:creationId xmlns:a16="http://schemas.microsoft.com/office/drawing/2014/main" id="{FB2927BC-4C58-491D-8481-B0AC2D40DB2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13951" y="991423"/>
            <a:ext cx="4563344" cy="3320710"/>
          </a:xfrm>
          <a:prstGeom prst="rect">
            <a:avLst/>
          </a:prstGeom>
        </p:spPr>
      </p:pic>
    </p:spTree>
    <p:extLst>
      <p:ext uri="{BB962C8B-B14F-4D97-AF65-F5344CB8AC3E}">
        <p14:creationId xmlns:p14="http://schemas.microsoft.com/office/powerpoint/2010/main" val="2729395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（１／６）</a:t>
            </a:r>
          </a:p>
        </p:txBody>
      </p:sp>
      <p:sp>
        <p:nvSpPr>
          <p:cNvPr id="3" name="コンテンツ プレースホルダー 2"/>
          <p:cNvSpPr>
            <a:spLocks noGrp="1"/>
          </p:cNvSpPr>
          <p:nvPr>
            <p:ph idx="1"/>
          </p:nvPr>
        </p:nvSpPr>
        <p:spPr>
          <a:xfrm>
            <a:off x="389614" y="811033"/>
            <a:ext cx="10964186" cy="5761823"/>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当年分の本人情報の入力からはじめます。表示内容に変更がある場合は、修正します。</a:t>
            </a: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285"/>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10</a:t>
            </a:fld>
            <a:endParaRPr kumimoji="1" lang="ja-JP" altLang="en-US" dirty="0">
              <a:latin typeface="Meiryo UI" panose="020B0604030504040204" pitchFamily="50" charset="-128"/>
              <a:ea typeface="Meiryo UI" panose="020B0604030504040204" pitchFamily="50" charset="-128"/>
            </a:endParaRPr>
          </a:p>
        </p:txBody>
      </p:sp>
      <p:pic>
        <p:nvPicPr>
          <p:cNvPr id="17" name="Picture 1" descr="\\svrw3001009\03.Dev_Product_Management\03.G_Product_Management\400.Team\04.BPR\02.機能別\201510.次世代\200.単独機能・サービス\48.ヘルプセンター\42.MCSS・YTAS\利用ガイド提出者向け\2206時点の利用ガイド\Links\04_扶養基礎_1.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66970" y="1145547"/>
            <a:ext cx="3527826" cy="5036987"/>
          </a:xfrm>
          <a:prstGeom prst="rect">
            <a:avLst/>
          </a:prstGeom>
          <a:noFill/>
          <a:extLst>
            <a:ext uri="{909E8E84-426E-40DD-AFC4-6F175D3DCCD1}">
              <a14:hiddenFill xmlns:a14="http://schemas.microsoft.com/office/drawing/2010/main">
                <a:solidFill>
                  <a:srgbClr val="FFFFFF"/>
                </a:solidFill>
              </a14:hiddenFill>
            </a:ext>
          </a:extLst>
        </p:spPr>
      </p:pic>
      <p:sp>
        <p:nvSpPr>
          <p:cNvPr id="19" name="角丸四角形 79"/>
          <p:cNvSpPr>
            <a:spLocks noChangeArrowheads="1"/>
          </p:cNvSpPr>
          <p:nvPr/>
        </p:nvSpPr>
        <p:spPr bwMode="auto">
          <a:xfrm>
            <a:off x="2482954" y="5522908"/>
            <a:ext cx="558800" cy="22488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1" name="AutoShape 10"/>
          <p:cNvSpPr>
            <a:spLocks noChangeShapeType="1"/>
          </p:cNvSpPr>
          <p:nvPr/>
        </p:nvSpPr>
        <p:spPr bwMode="auto">
          <a:xfrm rot="10800000" flipV="1">
            <a:off x="2898217" y="3226850"/>
            <a:ext cx="1661734" cy="930645"/>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3" name="AutoShape 12"/>
          <p:cNvSpPr>
            <a:spLocks noChangeArrowheads="1"/>
          </p:cNvSpPr>
          <p:nvPr/>
        </p:nvSpPr>
        <p:spPr bwMode="auto">
          <a:xfrm>
            <a:off x="737631" y="4967190"/>
            <a:ext cx="2963452" cy="44608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AutoShape 9"/>
          <p:cNvSpPr>
            <a:spLocks noChangeArrowheads="1"/>
          </p:cNvSpPr>
          <p:nvPr/>
        </p:nvSpPr>
        <p:spPr bwMode="auto">
          <a:xfrm>
            <a:off x="737631" y="4050050"/>
            <a:ext cx="2160588" cy="228600"/>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5" name="AutoShape 11"/>
          <p:cNvSpPr>
            <a:spLocks noChangeShapeType="1"/>
          </p:cNvSpPr>
          <p:nvPr/>
        </p:nvSpPr>
        <p:spPr bwMode="auto">
          <a:xfrm rot="10800000" flipV="1">
            <a:off x="3701081" y="5189546"/>
            <a:ext cx="2903758" cy="45719"/>
          </a:xfrm>
          <a:prstGeom prst="bentConnector3">
            <a:avLst>
              <a:gd name="adj1" fmla="val 69555"/>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8" name="Text Box 4"/>
          <p:cNvSpPr txBox="1">
            <a:spLocks noChangeArrowheads="1"/>
          </p:cNvSpPr>
          <p:nvPr/>
        </p:nvSpPr>
        <p:spPr bwMode="auto">
          <a:xfrm>
            <a:off x="4559951" y="4050051"/>
            <a:ext cx="3395329" cy="136322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当年の所得情報を入力します。入力した金額をもとに、合計所得金額の見積額や基礎控除額が自動的に計算されます。</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なお、収入金額が</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850</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万円前後の見込みになる場合は、</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850</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万円を超えた金額で入力しておいてください。</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9" name="テキスト ボックス 2"/>
          <p:cNvSpPr txBox="1">
            <a:spLocks noChangeArrowheads="1"/>
          </p:cNvSpPr>
          <p:nvPr/>
        </p:nvSpPr>
        <p:spPr bwMode="auto">
          <a:xfrm>
            <a:off x="4559951" y="2032845"/>
            <a:ext cx="3299736" cy="156313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選択を変更すると、必要に応じて入力項目が表示されます。</a:t>
            </a:r>
          </a:p>
        </p:txBody>
      </p:sp>
      <p:sp>
        <p:nvSpPr>
          <p:cNvPr id="35" name="直線矢印コネクタ 80"/>
          <p:cNvSpPr>
            <a:spLocks noChangeShapeType="1"/>
          </p:cNvSpPr>
          <p:nvPr/>
        </p:nvSpPr>
        <p:spPr bwMode="auto">
          <a:xfrm rot="10800000">
            <a:off x="3041753" y="5635634"/>
            <a:ext cx="1393225" cy="371596"/>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6" name="Text Box 2"/>
          <p:cNvSpPr txBox="1">
            <a:spLocks noChangeArrowheads="1"/>
          </p:cNvSpPr>
          <p:nvPr/>
        </p:nvSpPr>
        <p:spPr bwMode="auto">
          <a:xfrm>
            <a:off x="3372168" y="5803316"/>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3075" name="Picture 3" descr="04_扶養基礎_2_障がい者情報"/>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59638" y="2600808"/>
            <a:ext cx="2900362"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2860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rPr>
              <a:t>前スライドの画面「配偶者の有無」で「あり」を選択した場合は、「配偶者情報」画面に進みます。</a:t>
            </a: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11</a:t>
            </a:fld>
            <a:endParaRPr kumimoji="1" lang="ja-JP" altLang="en-US" dirty="0">
              <a:latin typeface="Meiryo UI" panose="020B0604030504040204" pitchFamily="50" charset="-128"/>
              <a:ea typeface="Meiryo UI" panose="020B0604030504040204" pitchFamily="50" charset="-128"/>
            </a:endParaRPr>
          </a:p>
        </p:txBody>
      </p:sp>
      <p:pic>
        <p:nvPicPr>
          <p:cNvPr id="31" name="Picture 1" descr="\\svrw3001009\03.Dev_Product_Management\03.G_Product_Management\400.Team\04.BPR\02.機能別\201510.次世代\200.単独機能・サービス\48.ヘルプセンター\42.MCSS・YTAS\利用ガイド提出者向け\2206時点の利用ガイド\Links\04_扶養基礎_2.jpg"/>
          <p:cNvPicPr>
            <a:picLocks noChangeAspect="1" noChangeArrowheads="1"/>
          </p:cNvPicPr>
          <p:nvPr/>
        </p:nvPicPr>
        <p:blipFill rotWithShape="1">
          <a:blip r:embed="rId3" r:link="rId4" cstate="print">
            <a:extLst>
              <a:ext uri="{28A0092B-C50C-407E-A947-70E740481C1C}">
                <a14:useLocalDpi xmlns:a14="http://schemas.microsoft.com/office/drawing/2010/main"/>
              </a:ext>
            </a:extLst>
          </a:blip>
          <a:srcRect r="-859" b="7840"/>
          <a:stretch/>
        </p:blipFill>
        <p:spPr bwMode="auto">
          <a:xfrm>
            <a:off x="690356" y="1209159"/>
            <a:ext cx="4214191" cy="5255253"/>
          </a:xfrm>
          <a:prstGeom prst="rect">
            <a:avLst/>
          </a:prstGeom>
          <a:noFill/>
          <a:extLst>
            <a:ext uri="{909E8E84-426E-40DD-AFC4-6F175D3DCCD1}">
              <a14:hiddenFill xmlns:a14="http://schemas.microsoft.com/office/drawing/2010/main">
                <a:solidFill>
                  <a:srgbClr val="FFFFFF"/>
                </a:solidFill>
              </a14:hiddenFill>
            </a:ext>
          </a:extLst>
        </p:spPr>
      </p:pic>
      <p:sp>
        <p:nvSpPr>
          <p:cNvPr id="37" name="AutoShape 8"/>
          <p:cNvSpPr>
            <a:spLocks noChangeArrowheads="1"/>
          </p:cNvSpPr>
          <p:nvPr/>
        </p:nvSpPr>
        <p:spPr bwMode="auto">
          <a:xfrm>
            <a:off x="4158975" y="2156818"/>
            <a:ext cx="593725" cy="144462"/>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8" name="直線矢印コネクタ 80"/>
          <p:cNvSpPr>
            <a:spLocks noChangeShapeType="1"/>
          </p:cNvSpPr>
          <p:nvPr/>
        </p:nvSpPr>
        <p:spPr bwMode="auto">
          <a:xfrm rot="16200000" flipV="1">
            <a:off x="4888812" y="2058101"/>
            <a:ext cx="48801" cy="321026"/>
          </a:xfrm>
          <a:prstGeom prst="bentConnector3">
            <a:avLst>
              <a:gd name="adj1" fmla="val 49954"/>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9" name="テキスト ボックス 2"/>
          <p:cNvSpPr txBox="1">
            <a:spLocks noChangeArrowheads="1"/>
          </p:cNvSpPr>
          <p:nvPr/>
        </p:nvSpPr>
        <p:spPr bwMode="auto">
          <a:xfrm>
            <a:off x="5073726" y="1954884"/>
            <a:ext cx="1908175" cy="57626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源泉控除対象配偶者の場合は表示されます。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
        <p:nvSpPr>
          <p:cNvPr id="40" name="AutoShape 9"/>
          <p:cNvSpPr>
            <a:spLocks noChangeArrowheads="1"/>
          </p:cNvSpPr>
          <p:nvPr/>
        </p:nvSpPr>
        <p:spPr bwMode="auto">
          <a:xfrm>
            <a:off x="772397" y="5457309"/>
            <a:ext cx="3438525" cy="577850"/>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4" name="AutoShape 11"/>
          <p:cNvSpPr>
            <a:spLocks noChangeArrowheads="1"/>
          </p:cNvSpPr>
          <p:nvPr/>
        </p:nvSpPr>
        <p:spPr bwMode="auto">
          <a:xfrm>
            <a:off x="2818367" y="6151364"/>
            <a:ext cx="684212" cy="25241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直線矢印コネクタ 80"/>
          <p:cNvSpPr>
            <a:spLocks noChangeShapeType="1"/>
          </p:cNvSpPr>
          <p:nvPr/>
        </p:nvSpPr>
        <p:spPr bwMode="auto">
          <a:xfrm rot="16200000" flipH="1" flipV="1">
            <a:off x="4501961" y="5166269"/>
            <a:ext cx="357337" cy="939416"/>
          </a:xfrm>
          <a:prstGeom prst="bentConnector3">
            <a:avLst>
              <a:gd name="adj1" fmla="val 49954"/>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 name="テキスト ボックス 2"/>
          <p:cNvSpPr txBox="1">
            <a:spLocks noChangeArrowheads="1"/>
          </p:cNvSpPr>
          <p:nvPr/>
        </p:nvSpPr>
        <p:spPr bwMode="auto">
          <a:xfrm>
            <a:off x="5073726" y="4815959"/>
            <a:ext cx="4406336" cy="121920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前画面で入力した本人の所得情報と当画面で</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入力した配偶者の所得情報をもとに、配偶者控除額</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または配偶者特別控除額が自動的に計算されます。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昨年、配偶者控除等申告書を提出している場合は、</a:t>
            </a:r>
            <a:b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収入金額の入力欄の下に昨年の収入金額が表示されます。</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
        <p:nvSpPr>
          <p:cNvPr id="14" name="直線矢印コネクタ 80"/>
          <p:cNvSpPr>
            <a:spLocks noChangeShapeType="1"/>
          </p:cNvSpPr>
          <p:nvPr/>
        </p:nvSpPr>
        <p:spPr bwMode="auto">
          <a:xfrm rot="10800000">
            <a:off x="3502579" y="6312001"/>
            <a:ext cx="1908320" cy="77975"/>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5" name="Text Box 2"/>
          <p:cNvSpPr txBox="1">
            <a:spLocks noChangeArrowheads="1"/>
          </p:cNvSpPr>
          <p:nvPr/>
        </p:nvSpPr>
        <p:spPr bwMode="auto">
          <a:xfrm>
            <a:off x="5073726" y="6093265"/>
            <a:ext cx="4406336" cy="35786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3825537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7" name="Picture 39" descr="C:\40 MANUAL\MANUAL\奉行Edge 年末調整申告書クラウド\利用ガイド（提出者向け）\Links\04_扶養基礎_3.jpg"/>
          <p:cNvPicPr>
            <a:picLocks noChangeAspect="1" noChangeArrowheads="1"/>
          </p:cNvPicPr>
          <p:nvPr/>
        </p:nvPicPr>
        <p:blipFill rotWithShape="1">
          <a:blip r:embed="rId2" r:link="rId3" cstate="print">
            <a:extLst>
              <a:ext uri="{28A0092B-C50C-407E-A947-70E740481C1C}">
                <a14:useLocalDpi xmlns:a14="http://schemas.microsoft.com/office/drawing/2010/main"/>
              </a:ext>
            </a:extLst>
          </a:blip>
          <a:srcRect t="80240"/>
          <a:stretch/>
        </p:blipFill>
        <p:spPr bwMode="auto">
          <a:xfrm>
            <a:off x="679014" y="5021972"/>
            <a:ext cx="3554333" cy="15993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a:t>
            </a:r>
            <a:r>
              <a:rPr lang="ja-JP" altLang="en-US"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扶養親族の情報を入力します。</a:t>
            </a:r>
            <a:br>
              <a:rPr kumimoji="0" lang="en-US" altLang="ja-JP" sz="1600" dirty="0">
                <a:latin typeface="Meiryo UI" panose="020B0604030504040204" pitchFamily="50" charset="-128"/>
                <a:ea typeface="Meiryo UI" panose="020B0604030504040204" pitchFamily="50" charset="-128"/>
              </a:rPr>
            </a:br>
            <a:br>
              <a:rPr kumimoji="0" lang="en-US" altLang="ja-JP" sz="1600" dirty="0">
                <a:latin typeface="Meiryo UI" panose="020B0604030504040204" pitchFamily="50" charset="-128"/>
                <a:ea typeface="Meiryo UI" panose="020B0604030504040204" pitchFamily="50" charset="-128"/>
              </a:rPr>
            </a:b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506469"/>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12</a:t>
            </a:fld>
            <a:endParaRPr kumimoji="1" lang="ja-JP" altLang="en-US" dirty="0">
              <a:latin typeface="Meiryo UI" panose="020B0604030504040204" pitchFamily="50" charset="-128"/>
              <a:ea typeface="Meiryo UI" panose="020B0604030504040204" pitchFamily="50" charset="-128"/>
            </a:endParaRPr>
          </a:p>
        </p:txBody>
      </p:sp>
      <p:pic>
        <p:nvPicPr>
          <p:cNvPr id="2071" name="Picture 23" descr="\\svrw3001009\03.Dev_Product_Management\03.G_Product_Management\400.Team\04.BPR\02.機能別\201510.次世代\200.単独機能・サービス\48.ヘルプセンター\42.MCSS・YTAS\利用ガイド提出者向け\2206時点の利用ガイド\Links\04_扶養基礎_3.jpg"/>
          <p:cNvPicPr>
            <a:picLocks noChangeAspect="1" noChangeArrowheads="1"/>
          </p:cNvPicPr>
          <p:nvPr/>
        </p:nvPicPr>
        <p:blipFill rotWithShape="1">
          <a:blip r:embed="rId2" r:link="rId4" cstate="print">
            <a:extLst>
              <a:ext uri="{28A0092B-C50C-407E-A947-70E740481C1C}">
                <a14:useLocalDpi xmlns:a14="http://schemas.microsoft.com/office/drawing/2010/main"/>
              </a:ext>
            </a:extLst>
          </a:blip>
          <a:srcRect b="51733"/>
          <a:stretch/>
        </p:blipFill>
        <p:spPr bwMode="auto">
          <a:xfrm>
            <a:off x="680926" y="1158869"/>
            <a:ext cx="3554332" cy="3905754"/>
          </a:xfrm>
          <a:prstGeom prst="rect">
            <a:avLst/>
          </a:prstGeom>
          <a:noFill/>
          <a:extLst>
            <a:ext uri="{909E8E84-426E-40DD-AFC4-6F175D3DCCD1}">
              <a14:hiddenFill xmlns:a14="http://schemas.microsoft.com/office/drawing/2010/main">
                <a:solidFill>
                  <a:srgbClr val="FFFFFF"/>
                </a:solidFill>
              </a14:hiddenFill>
            </a:ext>
          </a:extLst>
        </p:spPr>
      </p:pic>
      <p:sp>
        <p:nvSpPr>
          <p:cNvPr id="22" name="角丸四角形 79"/>
          <p:cNvSpPr>
            <a:spLocks noChangeArrowheads="1"/>
          </p:cNvSpPr>
          <p:nvPr/>
        </p:nvSpPr>
        <p:spPr bwMode="auto">
          <a:xfrm>
            <a:off x="3657600" y="2445473"/>
            <a:ext cx="505901" cy="137707"/>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7" name="テキスト ボックス 2"/>
          <p:cNvSpPr txBox="1">
            <a:spLocks noChangeArrowheads="1"/>
          </p:cNvSpPr>
          <p:nvPr/>
        </p:nvSpPr>
        <p:spPr bwMode="auto">
          <a:xfrm>
            <a:off x="4709449" y="2146711"/>
            <a:ext cx="1935191" cy="599824"/>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年齢に応じて、</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自動的に</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判定されます。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33" name="Rectangle 34"/>
          <p:cNvSpPr>
            <a:spLocks noChangeArrowheads="1"/>
          </p:cNvSpPr>
          <p:nvPr/>
        </p:nvSpPr>
        <p:spPr bwMode="auto">
          <a:xfrm>
            <a:off x="38961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5" name="Rectangle 38"/>
          <p:cNvSpPr>
            <a:spLocks noChangeArrowheads="1"/>
          </p:cNvSpPr>
          <p:nvPr/>
        </p:nvSpPr>
        <p:spPr bwMode="auto">
          <a:xfrm>
            <a:off x="212316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6" name="角丸四角形 79"/>
          <p:cNvSpPr>
            <a:spLocks noChangeArrowheads="1"/>
          </p:cNvSpPr>
          <p:nvPr/>
        </p:nvSpPr>
        <p:spPr bwMode="auto">
          <a:xfrm>
            <a:off x="1796835" y="5752800"/>
            <a:ext cx="624228" cy="12222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2089" name="直線矢印コネクタ 80"/>
          <p:cNvCxnSpPr>
            <a:cxnSpLocks noChangeShapeType="1"/>
            <a:stCxn id="32" idx="1"/>
            <a:endCxn id="36" idx="3"/>
          </p:cNvCxnSpPr>
          <p:nvPr/>
        </p:nvCxnSpPr>
        <p:spPr bwMode="auto">
          <a:xfrm rot="10800000" flipV="1">
            <a:off x="2421063" y="4186386"/>
            <a:ext cx="645224" cy="1627524"/>
          </a:xfrm>
          <a:prstGeom prst="bentConnector3">
            <a:avLst>
              <a:gd name="adj1" fmla="val 33466"/>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32" name="Text Box 33"/>
          <p:cNvSpPr txBox="1">
            <a:spLocks noChangeArrowheads="1"/>
          </p:cNvSpPr>
          <p:nvPr/>
        </p:nvSpPr>
        <p:spPr bwMode="auto">
          <a:xfrm>
            <a:off x="3066287" y="3440565"/>
            <a:ext cx="3578353" cy="1491641"/>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本人の収入金額および家族の情報をもとに、</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所得金額調整控除の要件に該当するかが</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自動判定されます。</a:t>
            </a:r>
            <a:endPar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該当する場合は、要件の内容が表示され、年末調整の際に確定した収入をもとに控除額が計算されます。</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50" name="Text Box 33"/>
          <p:cNvSpPr txBox="1">
            <a:spLocks noChangeArrowheads="1"/>
          </p:cNvSpPr>
          <p:nvPr/>
        </p:nvSpPr>
        <p:spPr bwMode="auto">
          <a:xfrm>
            <a:off x="7008413" y="3423877"/>
            <a:ext cx="3232868" cy="28919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表示される画面にしたがって各項目の</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当年のデータの入力が終わると、</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翌年の「扶養控除等（異動）申告書」</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データの入力画面へ進みます。</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pic>
        <p:nvPicPr>
          <p:cNvPr id="2090" name="Picture 42" descr="C:\40 MANUAL\MANUAL\奉行Edge 年末調整申告書クラウド\利用ガイド（提出者向け）\Links\04_扶養基礎_3_Message.jpg"/>
          <p:cNvPicPr>
            <a:picLocks noChangeAspect="1" noChangeArrowheads="1"/>
          </p:cNvPicPr>
          <p:nvPr/>
        </p:nvPicPr>
        <p:blipFill>
          <a:blip r:embed="rId5" r:link="rId6" cstate="print">
            <a:extLst>
              <a:ext uri="{28A0092B-C50C-407E-A947-70E740481C1C}">
                <a14:useLocalDpi xmlns:a14="http://schemas.microsoft.com/office/drawing/2010/main"/>
              </a:ext>
            </a:extLst>
          </a:blip>
          <a:srcRect/>
          <a:stretch>
            <a:fillRect/>
          </a:stretch>
        </p:blipFill>
        <p:spPr bwMode="auto">
          <a:xfrm>
            <a:off x="7576734" y="4474201"/>
            <a:ext cx="1981200" cy="179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2" name="角丸四角形 79"/>
          <p:cNvSpPr>
            <a:spLocks noChangeArrowheads="1"/>
          </p:cNvSpPr>
          <p:nvPr/>
        </p:nvSpPr>
        <p:spPr bwMode="auto">
          <a:xfrm>
            <a:off x="2471566" y="5978565"/>
            <a:ext cx="609961" cy="218849"/>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8" name="角丸四角形 79"/>
          <p:cNvSpPr>
            <a:spLocks noChangeArrowheads="1"/>
          </p:cNvSpPr>
          <p:nvPr/>
        </p:nvSpPr>
        <p:spPr bwMode="auto">
          <a:xfrm>
            <a:off x="8722942" y="5951768"/>
            <a:ext cx="673645"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10"/>
          <p:cNvSpPr>
            <a:spLocks noChangeShapeType="1"/>
          </p:cNvSpPr>
          <p:nvPr/>
        </p:nvSpPr>
        <p:spPr bwMode="auto">
          <a:xfrm rot="10800000" flipV="1">
            <a:off x="3081524" y="6050281"/>
            <a:ext cx="3924977"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4" name="AutoShape 10"/>
          <p:cNvSpPr>
            <a:spLocks noChangeShapeType="1"/>
          </p:cNvSpPr>
          <p:nvPr/>
        </p:nvSpPr>
        <p:spPr bwMode="auto">
          <a:xfrm rot="10800000" flipV="1">
            <a:off x="4168137" y="2445472"/>
            <a:ext cx="541311" cy="61508"/>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Tree>
    <p:extLst>
      <p:ext uri="{BB962C8B-B14F-4D97-AF65-F5344CB8AC3E}">
        <p14:creationId xmlns:p14="http://schemas.microsoft.com/office/powerpoint/2010/main" val="31491405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4</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翌年のデータとして、当年用に入力した内容が初期表示されます。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285"/>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13</a:t>
            </a:fld>
            <a:endParaRPr kumimoji="1" lang="ja-JP" altLang="en-US" dirty="0">
              <a:latin typeface="Meiryo UI" panose="020B0604030504040204" pitchFamily="50" charset="-128"/>
              <a:ea typeface="Meiryo UI" panose="020B0604030504040204" pitchFamily="50" charset="-128"/>
            </a:endParaRPr>
          </a:p>
        </p:txBody>
      </p:sp>
      <p:pic>
        <p:nvPicPr>
          <p:cNvPr id="3073" name="Picture 1" descr="\\svrw3001009\03.Dev_Product_Management\03.G_Product_Management\400.Team\04.BPR\02.機能別\201510.次世代\200.単独機能・サービス\48.ヘルプセンター\42.MCSS・YTAS\利用ガイド提出者向け\2206時点の利用ガイド\Links\04_扶養基礎_4.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48954" y="1158869"/>
            <a:ext cx="4162425" cy="4667250"/>
          </a:xfrm>
          <a:prstGeom prst="rect">
            <a:avLst/>
          </a:prstGeom>
          <a:noFill/>
          <a:extLst>
            <a:ext uri="{909E8E84-426E-40DD-AFC4-6F175D3DCCD1}">
              <a14:hiddenFill xmlns:a14="http://schemas.microsoft.com/office/drawing/2010/main">
                <a:solidFill>
                  <a:srgbClr val="FFFFFF"/>
                </a:solidFill>
              </a14:hiddenFill>
            </a:ext>
          </a:extLst>
        </p:spPr>
      </p:pic>
      <p:sp>
        <p:nvSpPr>
          <p:cNvPr id="6" name="角丸四角形 79"/>
          <p:cNvSpPr>
            <a:spLocks noChangeArrowheads="1"/>
          </p:cNvSpPr>
          <p:nvPr/>
        </p:nvSpPr>
        <p:spPr bwMode="auto">
          <a:xfrm>
            <a:off x="2768769" y="5046290"/>
            <a:ext cx="684212" cy="27781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6"/>
          <p:cNvSpPr>
            <a:spLocks noChangeArrowheads="1"/>
          </p:cNvSpPr>
          <p:nvPr/>
        </p:nvSpPr>
        <p:spPr bwMode="auto">
          <a:xfrm>
            <a:off x="1969599" y="2278057"/>
            <a:ext cx="919163" cy="16192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直線矢印コネクタ 80"/>
          <p:cNvSpPr>
            <a:spLocks noChangeShapeType="1"/>
          </p:cNvSpPr>
          <p:nvPr/>
        </p:nvSpPr>
        <p:spPr bwMode="auto">
          <a:xfrm rot="10800000" flipV="1">
            <a:off x="2898287" y="2311463"/>
            <a:ext cx="838200" cy="48783"/>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9" name="AutoShape 3"/>
          <p:cNvSpPr>
            <a:spLocks noChangeArrowheads="1"/>
          </p:cNvSpPr>
          <p:nvPr/>
        </p:nvSpPr>
        <p:spPr bwMode="auto">
          <a:xfrm>
            <a:off x="698256" y="1824034"/>
            <a:ext cx="468313" cy="17462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テキスト ボックス 2"/>
          <p:cNvSpPr txBox="1">
            <a:spLocks noChangeArrowheads="1"/>
          </p:cNvSpPr>
          <p:nvPr/>
        </p:nvSpPr>
        <p:spPr bwMode="auto">
          <a:xfrm>
            <a:off x="3736487" y="2044693"/>
            <a:ext cx="3434780" cy="664639"/>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本人情報は、翌年から変更になる項目がある</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場合だけ、「変更あり」を選択して修正します。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直線矢印コネクタ 80"/>
          <p:cNvSpPr>
            <a:spLocks noChangeShapeType="1"/>
          </p:cNvSpPr>
          <p:nvPr/>
        </p:nvSpPr>
        <p:spPr bwMode="auto">
          <a:xfrm rot="10800000">
            <a:off x="3452980" y="5147958"/>
            <a:ext cx="1521691" cy="176145"/>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6" name="Text Box 2"/>
          <p:cNvSpPr txBox="1">
            <a:spLocks noChangeArrowheads="1"/>
          </p:cNvSpPr>
          <p:nvPr/>
        </p:nvSpPr>
        <p:spPr bwMode="auto">
          <a:xfrm>
            <a:off x="3788097" y="4976749"/>
            <a:ext cx="4156277" cy="40607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4256506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5</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翌年のデータとして、当年用に入力した内容が初期表示されます。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82193"/>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4097" name="Picture 1" descr="\\svrw3001009\03.Dev_Product_Management\03.G_Product_Management\400.Team\04.BPR\02.機能別\201510.次世代\200.単独機能・サービス\48.ヘルプセンター\42.MCSS・YTAS\利用ガイド提出者向け\2206時点の利用ガイド\Links\04_扶養基礎_5.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83258" y="1257652"/>
            <a:ext cx="4352925" cy="4257675"/>
          </a:xfrm>
          <a:prstGeom prst="rect">
            <a:avLst/>
          </a:prstGeom>
          <a:noFill/>
          <a:extLst>
            <a:ext uri="{909E8E84-426E-40DD-AFC4-6F175D3DCCD1}">
              <a14:hiddenFill xmlns:a14="http://schemas.microsoft.com/office/drawing/2010/main">
                <a:solidFill>
                  <a:srgbClr val="FFFFFF"/>
                </a:solidFill>
              </a14:hiddenFill>
            </a:ext>
          </a:extLst>
        </p:spPr>
      </p:pic>
      <p:sp>
        <p:nvSpPr>
          <p:cNvPr id="10" name="角丸四角形 79"/>
          <p:cNvSpPr>
            <a:spLocks noChangeArrowheads="1"/>
          </p:cNvSpPr>
          <p:nvPr/>
        </p:nvSpPr>
        <p:spPr bwMode="auto">
          <a:xfrm>
            <a:off x="2910840" y="4701032"/>
            <a:ext cx="716280" cy="288925"/>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直線矢印コネクタ 80"/>
          <p:cNvSpPr>
            <a:spLocks noChangeShapeType="1"/>
          </p:cNvSpPr>
          <p:nvPr/>
        </p:nvSpPr>
        <p:spPr bwMode="auto">
          <a:xfrm rot="10800000">
            <a:off x="3627120" y="4845493"/>
            <a:ext cx="1393225" cy="109535"/>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8" name="Text Box 2"/>
          <p:cNvSpPr txBox="1">
            <a:spLocks noChangeArrowheads="1"/>
          </p:cNvSpPr>
          <p:nvPr/>
        </p:nvSpPr>
        <p:spPr bwMode="auto">
          <a:xfrm>
            <a:off x="4384644" y="4651613"/>
            <a:ext cx="3714950" cy="38775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131169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3" name="Picture 3" descr="C:\40 MANUAL\MANUAL\奉行Edge 年末調整申告書クラウド\利用ガイド（提出者向け）\Links\04_扶養基礎_6.jpg"/>
          <p:cNvPicPr>
            <a:picLocks noChangeAspect="1" noChangeArrowheads="1"/>
          </p:cNvPicPr>
          <p:nvPr/>
        </p:nvPicPr>
        <p:blipFill rotWithShape="1">
          <a:blip r:embed="rId2" r:link="rId3" cstate="print">
            <a:extLst>
              <a:ext uri="{28A0092B-C50C-407E-A947-70E740481C1C}">
                <a14:useLocalDpi xmlns:a14="http://schemas.microsoft.com/office/drawing/2010/main"/>
              </a:ext>
            </a:extLst>
          </a:blip>
          <a:srcRect t="79548"/>
          <a:stretch/>
        </p:blipFill>
        <p:spPr bwMode="auto">
          <a:xfrm>
            <a:off x="675987" y="4811438"/>
            <a:ext cx="3932202" cy="1473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給与所得者の扶養控除等（異動）申告書 （</a:t>
            </a:r>
            <a:r>
              <a:rPr lang="en-US" altLang="ja-JP" sz="2800" b="1" dirty="0">
                <a:latin typeface="Meiryo UI" panose="020B0604030504040204" pitchFamily="50" charset="-128"/>
                <a:ea typeface="Meiryo UI" panose="020B0604030504040204" pitchFamily="50" charset="-128"/>
              </a:rPr>
              <a:t>6</a:t>
            </a:r>
            <a:r>
              <a:rPr lang="ja-JP" altLang="en-US" sz="2800" b="1" dirty="0">
                <a:latin typeface="Meiryo UI" panose="020B0604030504040204" pitchFamily="50" charset="-128"/>
                <a:ea typeface="Meiryo UI" panose="020B0604030504040204" pitchFamily="50" charset="-128"/>
              </a:rPr>
              <a:t>／６）</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当ページで翌年の「扶養控除等（異動）申告書」データの入力は完了です。</a:t>
            </a:r>
            <a:endParaRPr kumimoji="0" lang="ja-JP" altLang="en-US" sz="16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ja-JP" altLang="en-US" sz="1400" i="0" u="none" strike="noStrike" cap="none" normalizeH="0" baseline="0" dirty="0">
              <a:ln>
                <a:noFill/>
              </a:ln>
              <a:effectLst/>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8205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15</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0" name="角丸四角形 79"/>
          <p:cNvSpPr>
            <a:spLocks noChangeArrowheads="1"/>
          </p:cNvSpPr>
          <p:nvPr/>
        </p:nvSpPr>
        <p:spPr bwMode="auto">
          <a:xfrm>
            <a:off x="2254754" y="5842973"/>
            <a:ext cx="755649" cy="217281"/>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5122" name="Picture 2" descr="C:\40 MANUAL\MANUAL\奉行Edge 年末調整申告書クラウド\利用ガイド（提出者向け）\Links\04_扶養基礎_6.jpg"/>
          <p:cNvPicPr>
            <a:picLocks noChangeAspect="1" noChangeArrowheads="1"/>
          </p:cNvPicPr>
          <p:nvPr/>
        </p:nvPicPr>
        <p:blipFill rotWithShape="1">
          <a:blip r:embed="rId2" r:link="rId3" cstate="print">
            <a:extLst>
              <a:ext uri="{28A0092B-C50C-407E-A947-70E740481C1C}">
                <a14:useLocalDpi xmlns:a14="http://schemas.microsoft.com/office/drawing/2010/main"/>
              </a:ext>
            </a:extLst>
          </a:blip>
          <a:srcRect b="49323"/>
          <a:stretch>
            <a:fillRect/>
          </a:stretch>
        </p:blipFill>
        <p:spPr bwMode="auto">
          <a:xfrm>
            <a:off x="675987" y="1150432"/>
            <a:ext cx="3932202" cy="36504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直線矢印コネクタ 80"/>
          <p:cNvSpPr>
            <a:spLocks noChangeShapeType="1"/>
          </p:cNvSpPr>
          <p:nvPr/>
        </p:nvSpPr>
        <p:spPr bwMode="auto">
          <a:xfrm rot="10800000" flipV="1">
            <a:off x="3010403" y="5737653"/>
            <a:ext cx="962102" cy="227917"/>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8" name="テキスト ボックス 2"/>
          <p:cNvSpPr txBox="1">
            <a:spLocks noChangeArrowheads="1"/>
          </p:cNvSpPr>
          <p:nvPr/>
        </p:nvSpPr>
        <p:spPr bwMode="auto">
          <a:xfrm>
            <a:off x="3972505" y="5544534"/>
            <a:ext cx="5265663"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19" name="角丸四角形 79"/>
          <p:cNvSpPr>
            <a:spLocks noChangeArrowheads="1"/>
          </p:cNvSpPr>
          <p:nvPr/>
        </p:nvSpPr>
        <p:spPr bwMode="auto">
          <a:xfrm>
            <a:off x="2686050" y="5553076"/>
            <a:ext cx="639302" cy="261322"/>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16603838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1" name="Picture 7" descr="C:\40 MANUAL\MANUAL\奉行Edge 年末調整申告書クラウド\利用ガイド（提出者向け）\Links\05_保険料控除_1_生命.jpg"/>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5656612" y="1334296"/>
            <a:ext cx="3297305" cy="3666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8" name="Picture 4" descr="05_保険料控除_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2380" y="1241339"/>
            <a:ext cx="3438973" cy="26658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コンテンツ プレースホルダー 2"/>
          <p:cNvSpPr>
            <a:spLocks noGrp="1"/>
          </p:cNvSpPr>
          <p:nvPr>
            <p:ph idx="1"/>
          </p:nvPr>
        </p:nvSpPr>
        <p:spPr>
          <a:xfrm>
            <a:off x="389614" y="803082"/>
            <a:ext cx="10964186" cy="37883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cs typeface="Times New Roman" panose="02020603050405020304" pitchFamily="18" charset="0"/>
              </a:rPr>
              <a:t>支払った保険料等を含めて、前年に入力した情報が初期表示されます。今年度はじめて申告する場合は入力します。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8377"/>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6" name="角丸四角形 79"/>
          <p:cNvSpPr>
            <a:spLocks noChangeArrowheads="1"/>
          </p:cNvSpPr>
          <p:nvPr/>
        </p:nvSpPr>
        <p:spPr bwMode="auto">
          <a:xfrm>
            <a:off x="1764819" y="2221130"/>
            <a:ext cx="747793" cy="16906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433326" y="3255135"/>
            <a:ext cx="564316" cy="21664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2"/>
          <p:cNvSpPr>
            <a:spLocks noChangeArrowheads="1"/>
          </p:cNvSpPr>
          <p:nvPr/>
        </p:nvSpPr>
        <p:spPr bwMode="auto">
          <a:xfrm>
            <a:off x="1852116" y="1511112"/>
            <a:ext cx="539750" cy="323850"/>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テキスト ボックス 2"/>
          <p:cNvSpPr txBox="1">
            <a:spLocks noChangeArrowheads="1"/>
          </p:cNvSpPr>
          <p:nvPr/>
        </p:nvSpPr>
        <p:spPr bwMode="auto">
          <a:xfrm>
            <a:off x="2833658" y="2474061"/>
            <a:ext cx="2723489" cy="52632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控除対象となる項目</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で</a:t>
            </a: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「あり」を選択すると、入力欄が表示されます。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1" name="角丸四角形 79"/>
          <p:cNvSpPr>
            <a:spLocks noChangeArrowheads="1"/>
          </p:cNvSpPr>
          <p:nvPr/>
        </p:nvSpPr>
        <p:spPr bwMode="auto">
          <a:xfrm>
            <a:off x="5718703" y="4427048"/>
            <a:ext cx="640625" cy="207881"/>
          </a:xfrm>
          <a:prstGeom prst="roundRect">
            <a:avLst>
              <a:gd name="adj" fmla="val 362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146" name="AutoShape 24"/>
          <p:cNvSpPr>
            <a:spLocks noChangeArrowheads="1"/>
          </p:cNvSpPr>
          <p:nvPr/>
        </p:nvSpPr>
        <p:spPr bwMode="auto">
          <a:xfrm>
            <a:off x="6687758" y="2219903"/>
            <a:ext cx="684322" cy="133301"/>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3" name="テキスト ボックス 2"/>
          <p:cNvSpPr txBox="1">
            <a:spLocks noChangeArrowheads="1"/>
          </p:cNvSpPr>
          <p:nvPr/>
        </p:nvSpPr>
        <p:spPr bwMode="auto">
          <a:xfrm>
            <a:off x="8948410" y="4435483"/>
            <a:ext cx="3041494" cy="472883"/>
          </a:xfrm>
          <a:prstGeom prst="rect">
            <a:avLst/>
          </a:prstGeom>
          <a:solidFill>
            <a:srgbClr val="FFFFFF"/>
          </a:solidFill>
          <a:ln w="9525">
            <a:solidFill>
              <a:srgbClr val="000000"/>
            </a:solidFill>
            <a:miter lim="800000"/>
            <a:headEnd/>
            <a:tailEnd/>
          </a:ln>
        </p:spPr>
        <p:txBody>
          <a:bodyPr vert="horz" wrap="square" lIns="72000" tIns="72000" rIns="72000" bIns="72000" numCol="1" anchor="ctr" anchorCtr="0" compatLnSpc="1">
            <a:prstTxWarp prst="textNoShape">
              <a:avLst/>
            </a:prstTxWarp>
          </a:bodyPr>
          <a:lstStyle/>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複数の控除がある場合は、「＋」ボタンをクリックして入力してください。</a:t>
            </a:r>
          </a:p>
        </p:txBody>
      </p:sp>
      <p:sp>
        <p:nvSpPr>
          <p:cNvPr id="51" name="直線矢印コネクタ 80"/>
          <p:cNvSpPr>
            <a:spLocks noChangeShapeType="1"/>
          </p:cNvSpPr>
          <p:nvPr/>
        </p:nvSpPr>
        <p:spPr bwMode="auto">
          <a:xfrm rot="10800000">
            <a:off x="6359325" y="4543059"/>
            <a:ext cx="2589084" cy="104523"/>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52" name="テキスト ボックス 2"/>
          <p:cNvSpPr txBox="1">
            <a:spLocks noChangeArrowheads="1"/>
          </p:cNvSpPr>
          <p:nvPr/>
        </p:nvSpPr>
        <p:spPr bwMode="auto">
          <a:xfrm>
            <a:off x="8948409" y="1465309"/>
            <a:ext cx="3041495" cy="15551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解約した場合など、当年申告しない場合は、「</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」をクリックして明細を削除します。</a:t>
            </a:r>
          </a:p>
          <a:p>
            <a:pPr eaLnBrk="0" fontAlgn="base" hangingPunct="0">
              <a:spcBef>
                <a:spcPct val="0"/>
              </a:spcBef>
              <a:spcAft>
                <a:spcPct val="0"/>
              </a:spcAft>
            </a:pPr>
            <a:b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b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6169" name="Picture 25" descr="C:\40 MANUAL\MANUAL\奉行Edge 年末調整申告書クラウド\利用ガイド（提出者向け）\Links\05_保険料控除_2_前年初期表示.jpg"/>
          <p:cNvPicPr>
            <a:picLocks noChangeAspect="1" noChangeArrowheads="1"/>
          </p:cNvPicPr>
          <p:nvPr/>
        </p:nvPicPr>
        <p:blipFill rotWithShape="1">
          <a:blip r:embed="rId5" r:link="rId6" cstate="print">
            <a:extLst>
              <a:ext uri="{28A0092B-C50C-407E-A947-70E740481C1C}">
                <a14:useLocalDpi xmlns:a14="http://schemas.microsoft.com/office/drawing/2010/main"/>
              </a:ext>
            </a:extLst>
          </a:blip>
          <a:srcRect t="17545" b="54768"/>
          <a:stretch>
            <a:fillRect/>
          </a:stretch>
        </p:blipFill>
        <p:spPr bwMode="auto">
          <a:xfrm>
            <a:off x="9023945" y="2173931"/>
            <a:ext cx="2865437" cy="835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3" name="角丸四角形 79"/>
          <p:cNvSpPr>
            <a:spLocks noChangeArrowheads="1"/>
          </p:cNvSpPr>
          <p:nvPr/>
        </p:nvSpPr>
        <p:spPr bwMode="auto">
          <a:xfrm>
            <a:off x="11676192" y="2591388"/>
            <a:ext cx="174625" cy="173037"/>
          </a:xfrm>
          <a:prstGeom prst="roundRect">
            <a:avLst>
              <a:gd name="adj" fmla="val 3625"/>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55" name="直線矢印コネクタ 80"/>
          <p:cNvCxnSpPr>
            <a:cxnSpLocks noChangeShapeType="1"/>
            <a:endCxn id="6" idx="3"/>
          </p:cNvCxnSpPr>
          <p:nvPr/>
        </p:nvCxnSpPr>
        <p:spPr bwMode="auto">
          <a:xfrm rot="10800000">
            <a:off x="2512613" y="2305665"/>
            <a:ext cx="3201903" cy="109685"/>
          </a:xfrm>
          <a:prstGeom prst="bentConnector3">
            <a:avLst>
              <a:gd name="adj1" fmla="val 50000"/>
            </a:avLst>
          </a:prstGeom>
          <a:noFill/>
          <a:ln w="25400" algn="ctr">
            <a:solidFill>
              <a:srgbClr val="FF0000"/>
            </a:solidFill>
            <a:miter lim="800000"/>
            <a:headEnd type="triangle" w="lg" len="lg"/>
            <a:tailEnd type="none" w="lg" len="lg"/>
          </a:ln>
          <a:extLst>
            <a:ext uri="{909E8E84-426E-40DD-AFC4-6F175D3DCCD1}">
              <a14:hiddenFill xmlns:a14="http://schemas.microsoft.com/office/drawing/2010/main">
                <a:noFill/>
              </a14:hiddenFill>
            </a:ext>
          </a:extLst>
        </p:spPr>
      </p:cxnSp>
      <p:sp>
        <p:nvSpPr>
          <p:cNvPr id="30" name="タイトル 1"/>
          <p:cNvSpPr txBox="1">
            <a:spLocks/>
          </p:cNvSpPr>
          <p:nvPr/>
        </p:nvSpPr>
        <p:spPr>
          <a:xfrm>
            <a:off x="302149" y="56655"/>
            <a:ext cx="11473732" cy="69318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給与所得者の保険料控除申告書（</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2" name="直線矢印コネクタ 80"/>
          <p:cNvSpPr>
            <a:spLocks noChangeShapeType="1"/>
          </p:cNvSpPr>
          <p:nvPr/>
        </p:nvSpPr>
        <p:spPr bwMode="auto">
          <a:xfrm rot="10800000">
            <a:off x="2985985" y="3370131"/>
            <a:ext cx="1055764" cy="771447"/>
          </a:xfrm>
          <a:prstGeom prst="bentConnector3">
            <a:avLst>
              <a:gd name="adj1" fmla="val 65540"/>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3" name="Text Box 2"/>
          <p:cNvSpPr txBox="1">
            <a:spLocks noChangeArrowheads="1"/>
          </p:cNvSpPr>
          <p:nvPr/>
        </p:nvSpPr>
        <p:spPr bwMode="auto">
          <a:xfrm>
            <a:off x="2074224" y="3966457"/>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5067528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申告書データを登録する</a:t>
            </a:r>
            <a:br>
              <a:rPr lang="en-US" altLang="ja-JP" sz="2800" b="1" dirty="0">
                <a:latin typeface="Meiryo UI" panose="020B0604030504040204" pitchFamily="50" charset="-128"/>
                <a:ea typeface="Meiryo UI" panose="020B0604030504040204" pitchFamily="50" charset="-128"/>
              </a:rPr>
            </a:b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　 　給与所得者の保険料控除申告書（</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当ページで「給与所得者の保険料控除申告書」の入力は完了です。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69261" y="650222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7169" name="Picture 1" descr="05_保険料控除_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36885" y="1177643"/>
            <a:ext cx="4114800" cy="3209925"/>
          </a:xfrm>
          <a:prstGeom prst="rect">
            <a:avLst/>
          </a:prstGeom>
          <a:noFill/>
          <a:extLst>
            <a:ext uri="{909E8E84-426E-40DD-AFC4-6F175D3DCCD1}">
              <a14:hiddenFill xmlns:a14="http://schemas.microsoft.com/office/drawing/2010/main">
                <a:solidFill>
                  <a:srgbClr val="FFFFFF"/>
                </a:solidFill>
              </a14:hiddenFill>
            </a:ext>
          </a:extLst>
        </p:spPr>
      </p:pic>
      <p:sp>
        <p:nvSpPr>
          <p:cNvPr id="7" name="角丸四角形 79"/>
          <p:cNvSpPr>
            <a:spLocks noChangeArrowheads="1"/>
          </p:cNvSpPr>
          <p:nvPr/>
        </p:nvSpPr>
        <p:spPr bwMode="auto">
          <a:xfrm>
            <a:off x="2301746" y="3902561"/>
            <a:ext cx="792163" cy="178944"/>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AutoShape 4"/>
          <p:cNvSpPr>
            <a:spLocks noChangeArrowheads="1"/>
          </p:cNvSpPr>
          <p:nvPr/>
        </p:nvSpPr>
        <p:spPr bwMode="auto">
          <a:xfrm>
            <a:off x="2751803" y="3598298"/>
            <a:ext cx="684213" cy="265112"/>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AutoShape 2"/>
          <p:cNvSpPr>
            <a:spLocks noChangeArrowheads="1"/>
          </p:cNvSpPr>
          <p:nvPr/>
        </p:nvSpPr>
        <p:spPr bwMode="auto">
          <a:xfrm>
            <a:off x="2043410" y="1474929"/>
            <a:ext cx="720725" cy="431800"/>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37" name="テキスト ボックス 2"/>
          <p:cNvSpPr txBox="1">
            <a:spLocks noChangeArrowheads="1"/>
          </p:cNvSpPr>
          <p:nvPr/>
        </p:nvSpPr>
        <p:spPr bwMode="auto">
          <a:xfrm>
            <a:off x="3825628" y="3836330"/>
            <a:ext cx="5203111" cy="4074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38" name="直線矢印コネクタ 80"/>
          <p:cNvSpPr>
            <a:spLocks noChangeShapeType="1"/>
          </p:cNvSpPr>
          <p:nvPr/>
        </p:nvSpPr>
        <p:spPr bwMode="auto">
          <a:xfrm rot="10800000" flipV="1">
            <a:off x="3093908" y="4011932"/>
            <a:ext cx="731722"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3" name="テキスト ボックス 2"/>
          <p:cNvSpPr txBox="1">
            <a:spLocks noChangeArrowheads="1"/>
          </p:cNvSpPr>
          <p:nvPr/>
        </p:nvSpPr>
        <p:spPr bwMode="auto">
          <a:xfrm>
            <a:off x="3825629" y="4311039"/>
            <a:ext cx="4565336" cy="93715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参考</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p>
          <a:p>
            <a:pPr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住宅ローン控除を受ける方は、続いて</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a:t>
            </a:r>
            <a:r>
              <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a:t>
            </a:r>
            <a:r>
              <a:rPr kumimoji="0" lang="en-US" altLang="ja-JP" sz="1400" b="1" dirty="0">
                <a:latin typeface="Meiryo UI" panose="020B0604030504040204" pitchFamily="50" charset="-128"/>
                <a:ea typeface="Meiryo UI" panose="020B0604030504040204" pitchFamily="50" charset="-128"/>
                <a:cs typeface="Times New Roman" panose="02020603050405020304" pitchFamily="18" charset="0"/>
              </a:rPr>
              <a:t>- 2. </a:t>
            </a:r>
            <a:r>
              <a:rPr kumimoji="0" lang="ja-JP" altLang="en-US" sz="1400" b="1" dirty="0">
                <a:latin typeface="Meiryo UI" panose="020B0604030504040204" pitchFamily="50" charset="-128"/>
                <a:ea typeface="Meiryo UI" panose="020B0604030504040204" pitchFamily="50" charset="-128"/>
                <a:cs typeface="Times New Roman" panose="02020603050405020304" pitchFamily="18" charset="0"/>
              </a:rPr>
              <a:t>給与所得者の（特定増改築等）住宅借入金等特別控除申告書を提出する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の画面が表示されます。</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35847413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登録内容を確認して提出する</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入力が完了したら、続いて登録内容を確認します。確認が完了したら、［提出］ボタンをクリックします。  </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9458" name="Picture 2" descr="C:\40 MANUAL\MANUAL\奉行Edge 年末調整申告書クラウド\利用ガイド（提出者向け）\Links\09_内容確認.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65138" y="1158869"/>
            <a:ext cx="3997325" cy="451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角丸四角形 79"/>
          <p:cNvSpPr>
            <a:spLocks noChangeArrowheads="1"/>
          </p:cNvSpPr>
          <p:nvPr/>
        </p:nvSpPr>
        <p:spPr bwMode="auto">
          <a:xfrm>
            <a:off x="4334364" y="2386799"/>
            <a:ext cx="228600"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テキスト ボックス 2"/>
          <p:cNvSpPr txBox="1">
            <a:spLocks noChangeArrowheads="1"/>
          </p:cNvSpPr>
          <p:nvPr/>
        </p:nvSpPr>
        <p:spPr bwMode="auto">
          <a:xfrm>
            <a:off x="4930807" y="1852724"/>
            <a:ext cx="4434174" cy="3884529"/>
          </a:xfrm>
          <a:prstGeom prst="rect">
            <a:avLst/>
          </a:prstGeom>
          <a:no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確認した結果、修正する項目がある場合は、修正アイコンを</a:t>
            </a:r>
            <a:endParaRPr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クリックします。入力画面が表示されるので、内容を修正し、</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［保存して内容確認へ］ボタンをクリックします。</a:t>
            </a:r>
          </a:p>
        </p:txBody>
      </p:sp>
      <p:pic>
        <p:nvPicPr>
          <p:cNvPr id="10244" name="Picture 4" descr="C:\40 MANUAL\MANUAL\奉行Edge 年末調整申告書クラウド\利用ガイド（提出者向け）\Links\09_内容確認_修正.jpg"/>
          <p:cNvPicPr>
            <a:picLocks noChangeAspect="1" noChangeArrowheads="1"/>
          </p:cNvPicPr>
          <p:nvPr/>
        </p:nvPicPr>
        <p:blipFill>
          <a:blip r:embed="rId4" r:link="rId5" cstate="print">
            <a:extLst>
              <a:ext uri="{28A0092B-C50C-407E-A947-70E740481C1C}">
                <a14:useLocalDpi xmlns:a14="http://schemas.microsoft.com/office/drawing/2010/main"/>
              </a:ext>
            </a:extLst>
          </a:blip>
          <a:srcRect/>
          <a:stretch>
            <a:fillRect/>
          </a:stretch>
        </p:blipFill>
        <p:spPr bwMode="auto">
          <a:xfrm>
            <a:off x="5162025" y="2578639"/>
            <a:ext cx="2333625" cy="310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角丸四角形 79"/>
          <p:cNvSpPr>
            <a:spLocks noChangeArrowheads="1"/>
          </p:cNvSpPr>
          <p:nvPr/>
        </p:nvSpPr>
        <p:spPr bwMode="auto">
          <a:xfrm>
            <a:off x="6058962" y="5480236"/>
            <a:ext cx="539750" cy="18586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直線矢印コネクタ 80"/>
          <p:cNvSpPr>
            <a:spLocks noChangeShapeType="1"/>
          </p:cNvSpPr>
          <p:nvPr/>
        </p:nvSpPr>
        <p:spPr bwMode="auto">
          <a:xfrm rot="10800000" flipV="1">
            <a:off x="4564945" y="2471888"/>
            <a:ext cx="365861"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pic>
        <p:nvPicPr>
          <p:cNvPr id="6" name="図 5"/>
          <p:cNvPicPr>
            <a:picLocks noChangeAspect="1"/>
          </p:cNvPicPr>
          <p:nvPr/>
        </p:nvPicPr>
        <p:blipFill>
          <a:blip r:embed="rId6"/>
          <a:stretch>
            <a:fillRect/>
          </a:stretch>
        </p:blipFill>
        <p:spPr>
          <a:xfrm>
            <a:off x="665138" y="5682201"/>
            <a:ext cx="3997325" cy="375699"/>
          </a:xfrm>
          <a:prstGeom prst="rect">
            <a:avLst/>
          </a:prstGeom>
        </p:spPr>
      </p:pic>
      <p:sp>
        <p:nvSpPr>
          <p:cNvPr id="20" name="波線 19"/>
          <p:cNvSpPr/>
          <p:nvPr/>
        </p:nvSpPr>
        <p:spPr>
          <a:xfrm>
            <a:off x="453391" y="5598076"/>
            <a:ext cx="4295342" cy="137093"/>
          </a:xfrm>
          <a:prstGeom prst="wave">
            <a:avLst>
              <a:gd name="adj1" fmla="val 20000"/>
              <a:gd name="adj2" fmla="val 3562"/>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24" name="角丸四角形 79"/>
          <p:cNvSpPr>
            <a:spLocks noChangeArrowheads="1"/>
          </p:cNvSpPr>
          <p:nvPr/>
        </p:nvSpPr>
        <p:spPr bwMode="auto">
          <a:xfrm>
            <a:off x="2663800" y="5819294"/>
            <a:ext cx="746150" cy="2470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6342740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C:\40 MANUAL\MANUAL\奉行Edge 年末調整申告書クラウド\利用ガイド（提出者向け）\Links\コンテンツ集_6_提出完了01.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515620" y="1564283"/>
            <a:ext cx="3468688"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104" name="AutoShape 8"/>
          <p:cNvCxnSpPr>
            <a:cxnSpLocks noChangeShapeType="1"/>
          </p:cNvCxnSpPr>
          <p:nvPr/>
        </p:nvCxnSpPr>
        <p:spPr bwMode="auto">
          <a:xfrm rot="10800000">
            <a:off x="3181033" y="3207399"/>
            <a:ext cx="1435100" cy="0"/>
          </a:xfrm>
          <a:prstGeom prst="bentConnector3">
            <a:avLst>
              <a:gd name="adj1" fmla="val 49977"/>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21" name="テキスト ボックス 2"/>
          <p:cNvSpPr txBox="1">
            <a:spLocks noChangeArrowheads="1"/>
          </p:cNvSpPr>
          <p:nvPr/>
        </p:nvSpPr>
        <p:spPr bwMode="auto">
          <a:xfrm>
            <a:off x="4132740" y="2675356"/>
            <a:ext cx="3420338" cy="288612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スマートフォンなどで台紙の印刷ができない場合は、プリンターなどに印刷できる</a:t>
            </a:r>
            <a:r>
              <a:rPr kumimoji="0" lang="en-US" altLang="ja-JP" sz="1400" dirty="0">
                <a:latin typeface="Meiryo UI" panose="020B0604030504040204" pitchFamily="50" charset="-128"/>
                <a:ea typeface="Meiryo UI" panose="020B0604030504040204" pitchFamily="50" charset="-128"/>
              </a:rPr>
              <a:t>PC</a:t>
            </a:r>
            <a:r>
              <a:rPr kumimoji="0" lang="ja-JP" altLang="en-US" sz="1400" dirty="0">
                <a:latin typeface="Meiryo UI" panose="020B0604030504040204" pitchFamily="50" charset="-128"/>
                <a:ea typeface="Meiryo UI" panose="020B0604030504040204" pitchFamily="50" charset="-128"/>
              </a:rPr>
              <a:t>宛にメールを送信し、添付の台紙を印刷します。</a:t>
            </a:r>
          </a:p>
        </p:txBody>
      </p:sp>
      <p:pic>
        <p:nvPicPr>
          <p:cNvPr id="4106" name="Picture 10" descr="C:\40 MANUAL\MANUAL\奉行Edge 年末調整申告書クラウド\利用ガイド（提出者向け）\Links\10_証明書類_台紙.jpg"/>
          <p:cNvPicPr>
            <a:picLocks noChangeAspect="1" noChangeArrowheads="1"/>
          </p:cNvPicPr>
          <p:nvPr/>
        </p:nvPicPr>
        <p:blipFill>
          <a:blip r:embed="rId4" r:link="rId5" cstate="print">
            <a:extLst>
              <a:ext uri="{28A0092B-C50C-407E-A947-70E740481C1C}">
                <a14:useLocalDpi xmlns:a14="http://schemas.microsoft.com/office/drawing/2010/main"/>
              </a:ext>
            </a:extLst>
          </a:blip>
          <a:srcRect/>
          <a:stretch>
            <a:fillRect/>
          </a:stretch>
        </p:blipFill>
        <p:spPr bwMode="auto">
          <a:xfrm>
            <a:off x="515620" y="5028615"/>
            <a:ext cx="2155825" cy="1519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a:t>
            </a:r>
            <a:r>
              <a:rPr lang="ja-JP" altLang="en-US" sz="2800" b="1" dirty="0">
                <a:latin typeface="Meiryo UI" panose="020B0604030504040204" pitchFamily="50" charset="-128"/>
                <a:ea typeface="Meiryo UI" panose="020B0604030504040204" pitchFamily="50" charset="-128"/>
              </a:rPr>
              <a:t> 台紙を印刷して、証明書類を貼って提出する</a:t>
            </a:r>
          </a:p>
        </p:txBody>
      </p:sp>
      <p:sp>
        <p:nvSpPr>
          <p:cNvPr id="3" name="コンテンツ プレースホルダー 2"/>
          <p:cNvSpPr>
            <a:spLocks noGrp="1"/>
          </p:cNvSpPr>
          <p:nvPr>
            <p:ph idx="1"/>
          </p:nvPr>
        </p:nvSpPr>
        <p:spPr>
          <a:xfrm>
            <a:off x="389614" y="850790"/>
            <a:ext cx="10964186" cy="1325141"/>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証明書類の原本を提出する必要がある場合は、提出用の台紙を印刷します。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印刷した台紙に証明書類を貼りつけて、郵送等で提出します。提出作業が完了したら、［ログアウト］をクリックして</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当サービスを終了します。提出が完了すると、当サービスより提出が完了した旨のメールが届きます。</a:t>
            </a: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19</a:t>
            </a:fld>
            <a:endParaRPr kumimoji="1" lang="ja-JP" altLang="en-US" dirty="0">
              <a:latin typeface="Meiryo UI" panose="020B0604030504040204" pitchFamily="50" charset="-128"/>
              <a:ea typeface="Meiryo UI" panose="020B0604030504040204" pitchFamily="50" charset="-128"/>
            </a:endParaRPr>
          </a:p>
        </p:txBody>
      </p:sp>
      <p:sp>
        <p:nvSpPr>
          <p:cNvPr id="8" name="角丸四角形 79"/>
          <p:cNvSpPr>
            <a:spLocks noChangeArrowheads="1"/>
          </p:cNvSpPr>
          <p:nvPr/>
        </p:nvSpPr>
        <p:spPr bwMode="auto">
          <a:xfrm>
            <a:off x="1347470" y="3110562"/>
            <a:ext cx="914400" cy="2000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6"/>
          <p:cNvSpPr>
            <a:spLocks noChangeArrowheads="1"/>
          </p:cNvSpPr>
          <p:nvPr/>
        </p:nvSpPr>
        <p:spPr bwMode="auto">
          <a:xfrm>
            <a:off x="2265045" y="3101037"/>
            <a:ext cx="917575" cy="2143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4103" name="直線矢印コネクタ 9"/>
          <p:cNvCxnSpPr>
            <a:cxnSpLocks noChangeShapeType="1"/>
            <a:endCxn id="8" idx="1"/>
          </p:cNvCxnSpPr>
          <p:nvPr/>
        </p:nvCxnSpPr>
        <p:spPr bwMode="auto">
          <a:xfrm rot="5400000" flipH="1" flipV="1">
            <a:off x="231169" y="3933176"/>
            <a:ext cx="1838902" cy="393700"/>
          </a:xfrm>
          <a:prstGeom prst="bentConnector2">
            <a:avLst/>
          </a:prstGeom>
          <a:noFill/>
          <a:ln w="25400" algn="ctr">
            <a:solidFill>
              <a:srgbClr val="FF0000"/>
            </a:solidFill>
            <a:miter lim="800000"/>
            <a:headEnd type="triangle" w="lg" len="lg"/>
            <a:tailEnd type="none" w="lg" len="lg"/>
          </a:ln>
          <a:extLst>
            <a:ext uri="{909E8E84-426E-40DD-AFC4-6F175D3DCCD1}">
              <a14:hiddenFill xmlns:a14="http://schemas.microsoft.com/office/drawing/2010/main">
                <a:noFill/>
              </a14:hiddenFill>
            </a:ext>
          </a:extLst>
        </p:spPr>
      </p:cxnSp>
      <p:sp>
        <p:nvSpPr>
          <p:cNvPr id="10" name="AutoShape 9"/>
          <p:cNvSpPr>
            <a:spLocks noChangeArrowheads="1"/>
          </p:cNvSpPr>
          <p:nvPr/>
        </p:nvSpPr>
        <p:spPr bwMode="auto">
          <a:xfrm>
            <a:off x="3327083" y="1729437"/>
            <a:ext cx="657225" cy="3825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テキスト ボックス 2"/>
          <p:cNvSpPr txBox="1">
            <a:spLocks noChangeArrowheads="1"/>
          </p:cNvSpPr>
          <p:nvPr/>
        </p:nvSpPr>
        <p:spPr bwMode="auto">
          <a:xfrm>
            <a:off x="2285184" y="5788233"/>
            <a:ext cx="1791698" cy="635231"/>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台紙をダウンロードして印刷します。</a:t>
            </a:r>
          </a:p>
        </p:txBody>
      </p:sp>
      <p:pic>
        <p:nvPicPr>
          <p:cNvPr id="4107" name="Picture 11" descr="27_台紙_メール"/>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4341120" y="3431051"/>
            <a:ext cx="2479675" cy="213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正方形/長方形 16"/>
          <p:cNvSpPr/>
          <p:nvPr/>
        </p:nvSpPr>
        <p:spPr>
          <a:xfrm>
            <a:off x="7866864" y="2664662"/>
            <a:ext cx="3650042" cy="2886120"/>
          </a:xfrm>
          <a:prstGeom prst="rect">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ja-JP" sz="1400" dirty="0">
                <a:solidFill>
                  <a:schemeClr val="tx1"/>
                </a:solidFill>
                <a:latin typeface="Meiryo UI" panose="020B0604030504040204" pitchFamily="50" charset="-128"/>
                <a:ea typeface="Meiryo UI" panose="020B0604030504040204" pitchFamily="50" charset="-128"/>
              </a:rPr>
              <a:t>【</a:t>
            </a:r>
            <a:r>
              <a:rPr lang="ja-JP" altLang="en-US" sz="1400" dirty="0">
                <a:solidFill>
                  <a:schemeClr val="tx1"/>
                </a:solidFill>
                <a:latin typeface="Meiryo UI" panose="020B0604030504040204" pitchFamily="50" charset="-128"/>
                <a:ea typeface="Meiryo UI" panose="020B0604030504040204" pitchFamily="50" charset="-128"/>
              </a:rPr>
              <a:t>参考</a:t>
            </a:r>
            <a:r>
              <a:rPr lang="en-US" altLang="ja-JP" sz="1400" dirty="0">
                <a:solidFill>
                  <a:schemeClr val="tx1"/>
                </a:solidFill>
                <a:latin typeface="Meiryo UI" panose="020B0604030504040204" pitchFamily="50" charset="-128"/>
                <a:ea typeface="Meiryo UI" panose="020B0604030504040204" pitchFamily="50" charset="-128"/>
              </a:rPr>
              <a:t>】</a:t>
            </a:r>
          </a:p>
          <a:p>
            <a:r>
              <a:rPr lang="ja-JP" altLang="en-US" sz="1400" dirty="0">
                <a:solidFill>
                  <a:schemeClr val="tx1"/>
                </a:solidFill>
                <a:latin typeface="Meiryo UI" panose="020B0604030504040204" pitchFamily="50" charset="-128"/>
                <a:ea typeface="Meiryo UI" panose="020B0604030504040204" pitchFamily="50" charset="-128"/>
              </a:rPr>
              <a:t>マイナポータル連携、および電子データで提出された控除証明書等については、原本を提出する必要はありません。</a:t>
            </a:r>
            <a:endParaRPr lang="en-US" altLang="ja-JP" sz="1400" dirty="0">
              <a:solidFill>
                <a:schemeClr val="tx1"/>
              </a:solidFill>
              <a:latin typeface="Meiryo UI" panose="020B0604030504040204" pitchFamily="50" charset="-128"/>
              <a:ea typeface="Meiryo UI" panose="020B0604030504040204" pitchFamily="50" charset="-128"/>
            </a:endParaRPr>
          </a:p>
          <a:p>
            <a:r>
              <a:rPr lang="ja-JP" altLang="en-US" sz="1400" dirty="0">
                <a:solidFill>
                  <a:schemeClr val="tx1"/>
                </a:solidFill>
                <a:latin typeface="Meiryo UI" panose="020B0604030504040204" pitchFamily="50" charset="-128"/>
                <a:ea typeface="Meiryo UI" panose="020B0604030504040204" pitchFamily="50" charset="-128"/>
              </a:rPr>
              <a:t>ただし、提出が必要な証明書類が複数ある場合は、電子データで提出していない証明書類の原本を提出する必要があります。</a:t>
            </a:r>
          </a:p>
          <a:p>
            <a:r>
              <a:rPr lang="en-US" altLang="ja-JP" sz="1200" dirty="0">
                <a:solidFill>
                  <a:schemeClr val="tx1"/>
                </a:solidFill>
                <a:latin typeface="Meiryo UI" panose="020B0604030504040204" pitchFamily="50" charset="-128"/>
                <a:ea typeface="Meiryo UI" panose="020B0604030504040204" pitchFamily="50" charset="-128"/>
              </a:rPr>
              <a:t>【</a:t>
            </a:r>
            <a:r>
              <a:rPr lang="ja-JP" altLang="en-US" sz="1200" dirty="0">
                <a:solidFill>
                  <a:schemeClr val="tx1"/>
                </a:solidFill>
                <a:latin typeface="Meiryo UI" panose="020B0604030504040204" pitchFamily="50" charset="-128"/>
                <a:ea typeface="Meiryo UI" panose="020B0604030504040204" pitchFamily="50" charset="-128"/>
              </a:rPr>
              <a:t>例</a:t>
            </a:r>
            <a:r>
              <a:rPr lang="en-US" altLang="ja-JP" sz="1200" dirty="0">
                <a:solidFill>
                  <a:schemeClr val="tx1"/>
                </a:solidFill>
                <a:latin typeface="Meiryo UI" panose="020B0604030504040204" pitchFamily="50" charset="-128"/>
                <a:ea typeface="Meiryo UI" panose="020B0604030504040204" pitchFamily="50" charset="-128"/>
              </a:rPr>
              <a:t>】</a:t>
            </a:r>
            <a:br>
              <a:rPr lang="en-US" altLang="ja-JP" sz="1200" dirty="0">
                <a:solidFill>
                  <a:schemeClr val="tx1"/>
                </a:solidFill>
                <a:latin typeface="Meiryo UI" panose="020B0604030504040204" pitchFamily="50" charset="-128"/>
                <a:ea typeface="Meiryo UI" panose="020B0604030504040204" pitchFamily="50" charset="-128"/>
              </a:rPr>
            </a:br>
            <a:r>
              <a:rPr lang="ja-JP" altLang="en-US" sz="1200" dirty="0">
                <a:solidFill>
                  <a:schemeClr val="tx1"/>
                </a:solidFill>
                <a:latin typeface="Meiryo UI" panose="020B0604030504040204" pitchFamily="50" charset="-128"/>
                <a:ea typeface="Meiryo UI" panose="020B0604030504040204" pitchFamily="50" charset="-128"/>
              </a:rPr>
              <a:t>住宅借入金等特別控除申告書において、住宅借入金等特別控除証明書は電子データで提出、年末残高証明書を電子データで提出していない場合は、年末残高証明書の原本を台紙に貼りつけて郵送等で提出する。</a:t>
            </a:r>
          </a:p>
        </p:txBody>
      </p:sp>
    </p:spTree>
    <p:extLst>
      <p:ext uri="{BB962C8B-B14F-4D97-AF65-F5344CB8AC3E}">
        <p14:creationId xmlns:p14="http://schemas.microsoft.com/office/powerpoint/2010/main" val="31435831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改訂履歴</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a:t>
            </a:fld>
            <a:endParaRPr kumimoji="1" lang="ja-JP" altLang="en-US" dirty="0">
              <a:latin typeface="Meiryo UI" panose="020B0604030504040204" pitchFamily="50" charset="-128"/>
              <a:ea typeface="Meiryo UI" panose="020B0604030504040204" pitchFamily="50" charset="-128"/>
            </a:endParaRPr>
          </a:p>
        </p:txBody>
      </p:sp>
      <p:graphicFrame>
        <p:nvGraphicFramePr>
          <p:cNvPr id="9" name="表 8"/>
          <p:cNvGraphicFramePr>
            <a:graphicFrameLocks noGrp="1"/>
          </p:cNvGraphicFramePr>
          <p:nvPr>
            <p:extLst>
              <p:ext uri="{D42A27DB-BD31-4B8C-83A1-F6EECF244321}">
                <p14:modId xmlns:p14="http://schemas.microsoft.com/office/powerpoint/2010/main" val="1076136010"/>
              </p:ext>
            </p:extLst>
          </p:nvPr>
        </p:nvGraphicFramePr>
        <p:xfrm>
          <a:off x="574542" y="904585"/>
          <a:ext cx="10594329" cy="1795124"/>
        </p:xfrm>
        <a:graphic>
          <a:graphicData uri="http://schemas.openxmlformats.org/drawingml/2006/table">
            <a:tbl>
              <a:tblPr firstRow="1" bandRow="1">
                <a:tableStyleId>{5940675A-B579-460E-94D1-54222C63F5DA}</a:tableStyleId>
              </a:tblPr>
              <a:tblGrid>
                <a:gridCol w="1568294">
                  <a:extLst>
                    <a:ext uri="{9D8B030D-6E8A-4147-A177-3AD203B41FA5}">
                      <a16:colId xmlns:a16="http://schemas.microsoft.com/office/drawing/2014/main" val="2494357905"/>
                    </a:ext>
                  </a:extLst>
                </a:gridCol>
                <a:gridCol w="9026035">
                  <a:extLst>
                    <a:ext uri="{9D8B030D-6E8A-4147-A177-3AD203B41FA5}">
                      <a16:colId xmlns:a16="http://schemas.microsoft.com/office/drawing/2014/main" val="3057286179"/>
                    </a:ext>
                  </a:extLst>
                </a:gridCol>
              </a:tblGrid>
              <a:tr h="311764">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ページ</a:t>
                      </a:r>
                    </a:p>
                  </a:txBody>
                  <a:tcPr anchor="ctr">
                    <a:solidFill>
                      <a:srgbClr val="0070C0"/>
                    </a:solidFill>
                  </a:tcPr>
                </a:tc>
                <a:tc>
                  <a:txBody>
                    <a:bodyPr/>
                    <a:lstStyle/>
                    <a:p>
                      <a:r>
                        <a:rPr kumimoji="1" lang="ja-JP" altLang="en-US" sz="1400" b="1" dirty="0">
                          <a:solidFill>
                            <a:schemeClr val="bg1"/>
                          </a:solidFill>
                          <a:latin typeface="メイリオ" panose="020B0604030504040204" pitchFamily="50" charset="-128"/>
                          <a:ea typeface="メイリオ" panose="020B0604030504040204" pitchFamily="50" charset="-128"/>
                        </a:rPr>
                        <a:t>変更内容</a:t>
                      </a:r>
                    </a:p>
                  </a:txBody>
                  <a:tcPr anchor="ctr">
                    <a:solidFill>
                      <a:srgbClr val="0070C0"/>
                    </a:solidFill>
                  </a:tcPr>
                </a:tc>
                <a:extLst>
                  <a:ext uri="{0D108BD9-81ED-4DB2-BD59-A6C34878D82A}">
                    <a16:rowId xmlns:a16="http://schemas.microsoft.com/office/drawing/2014/main" val="2562717433"/>
                  </a:ext>
                </a:extLst>
              </a:tr>
              <a:tr h="370840">
                <a:tc gridSpan="2">
                  <a:txBody>
                    <a:bodyPr/>
                    <a:lstStyle/>
                    <a:p>
                      <a:r>
                        <a:rPr kumimoji="1" lang="en-US" altLang="ja-JP" sz="1400" b="1" dirty="0">
                          <a:latin typeface="メイリオ" panose="020B0604030504040204" pitchFamily="50" charset="-128"/>
                          <a:ea typeface="メイリオ" panose="020B0604030504040204" pitchFamily="50" charset="-128"/>
                        </a:rPr>
                        <a:t>Ver.220929</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extLst>
                  <a:ext uri="{0D108BD9-81ED-4DB2-BD59-A6C34878D82A}">
                    <a16:rowId xmlns:a16="http://schemas.microsoft.com/office/drawing/2014/main" val="667274143"/>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P8</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従業員のログイン画面に［操作説明動画］ボタンの追加に伴う画面変更</a:t>
                      </a:r>
                    </a:p>
                  </a:txBody>
                  <a:tcPr anchor="ctr"/>
                </a:tc>
                <a:extLst>
                  <a:ext uri="{0D108BD9-81ED-4DB2-BD59-A6C34878D82A}">
                    <a16:rowId xmlns:a16="http://schemas.microsoft.com/office/drawing/2014/main" val="3575532450"/>
                  </a:ext>
                </a:extLst>
              </a:tr>
              <a:tr h="37084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800" baseline="-25000" dirty="0">
                          <a:latin typeface="メイリオ" panose="020B0604030504040204" pitchFamily="50" charset="-128"/>
                          <a:ea typeface="メイリオ" panose="020B0604030504040204" pitchFamily="50" charset="-128"/>
                        </a:rPr>
                        <a:t>P23</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aseline="-25000" dirty="0">
                          <a:latin typeface="メイリオ" panose="020B0604030504040204" pitchFamily="50" charset="-128"/>
                          <a:ea typeface="メイリオ" panose="020B0604030504040204" pitchFamily="50" charset="-128"/>
                        </a:rPr>
                        <a:t>住宅ローン控除改正に伴う画面変更（</a:t>
                      </a:r>
                      <a:r>
                        <a:rPr kumimoji="1" lang="zh-TW" altLang="en-US" sz="1800" baseline="-25000" dirty="0">
                          <a:latin typeface="メイリオ" panose="020B0604030504040204" pitchFamily="50" charset="-128"/>
                          <a:ea typeface="メイリオ" panose="020B0604030504040204" pitchFamily="50" charset="-128"/>
                        </a:rPr>
                        <a:t>住宅借入金等特別控除申告書</a:t>
                      </a:r>
                      <a:r>
                        <a:rPr kumimoji="1" lang="ja-JP" altLang="en-US" sz="1800" baseline="-25000" dirty="0">
                          <a:latin typeface="メイリオ" panose="020B0604030504040204" pitchFamily="50" charset="-128"/>
                          <a:ea typeface="メイリオ" panose="020B0604030504040204" pitchFamily="50" charset="-128"/>
                        </a:rPr>
                        <a:t>）</a:t>
                      </a:r>
                    </a:p>
                  </a:txBody>
                  <a:tcPr anchor="ctr"/>
                </a:tc>
                <a:extLst>
                  <a:ext uri="{0D108BD9-81ED-4DB2-BD59-A6C34878D82A}">
                    <a16:rowId xmlns:a16="http://schemas.microsoft.com/office/drawing/2014/main" val="1338534232"/>
                  </a:ext>
                </a:extLst>
              </a:tr>
              <a:tr h="370840">
                <a:tc>
                  <a:txBody>
                    <a:bodyPr/>
                    <a:lstStyle/>
                    <a:p>
                      <a:endParaRPr kumimoji="1" lang="ja-JP" altLang="en-US" sz="1800" dirty="0">
                        <a:latin typeface="メイリオ" panose="020B0604030504040204" pitchFamily="50" charset="-128"/>
                        <a:ea typeface="メイリオ" panose="020B0604030504040204" pitchFamily="50" charset="-128"/>
                      </a:endParaRPr>
                    </a:p>
                  </a:txBody>
                  <a:tcPr anchor="ctr"/>
                </a:tc>
                <a:tc>
                  <a:txBody>
                    <a:bodyPr/>
                    <a:lstStyle/>
                    <a:p>
                      <a:endParaRPr kumimoji="1" lang="ja-JP" altLang="en-US" sz="1800" dirty="0"/>
                    </a:p>
                  </a:txBody>
                  <a:tcPr anchor="ctr"/>
                </a:tc>
                <a:extLst>
                  <a:ext uri="{0D108BD9-81ED-4DB2-BD59-A6C34878D82A}">
                    <a16:rowId xmlns:a16="http://schemas.microsoft.com/office/drawing/2014/main" val="3905062060"/>
                  </a:ext>
                </a:extLst>
              </a:tr>
            </a:tbl>
          </a:graphicData>
        </a:graphic>
      </p:graphicFrame>
    </p:spTree>
    <p:extLst>
      <p:ext uri="{BB962C8B-B14F-4D97-AF65-F5344CB8AC3E}">
        <p14:creationId xmlns:p14="http://schemas.microsoft.com/office/powerpoint/2010/main" val="119046866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］こんなときは</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457200" indent="-457200">
              <a:buAutoNum type="arabicPeriod"/>
            </a:pPr>
            <a:r>
              <a:rPr lang="ja-JP" altLang="en-US" sz="2400" dirty="0">
                <a:latin typeface="Meiryo UI" panose="020B0604030504040204" pitchFamily="50" charset="-128"/>
                <a:ea typeface="Meiryo UI" panose="020B0604030504040204" pitchFamily="50" charset="-128"/>
              </a:rPr>
              <a:t>保険料控除の記入例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給与所得者の（特定増改築等）住宅借入金等特別控除申告書を提出する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3. </a:t>
            </a:r>
            <a:r>
              <a:rPr lang="ja-JP" altLang="en-US" sz="2400" dirty="0">
                <a:latin typeface="Meiryo UI" panose="020B0604030504040204" pitchFamily="50" charset="-128"/>
                <a:ea typeface="Meiryo UI" panose="020B0604030504040204" pitchFamily="50" charset="-128"/>
              </a:rPr>
              <a:t>申告書を提出した後に、誤りに気付いた場合の手順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控除証明書等を電子データで添付する場合の手順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控除証明書等を画像で添付する場合の手順</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20</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7858795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保険料控除の記入例 </a:t>
            </a:r>
            <a:r>
              <a:rPr lang="en-US" altLang="ja-JP" sz="2800" b="1" dirty="0">
                <a:latin typeface="Meiryo UI" panose="020B0604030504040204" pitchFamily="50" charset="-128"/>
                <a:ea typeface="Meiryo UI" panose="020B0604030504040204" pitchFamily="50" charset="-128"/>
              </a:rPr>
              <a:t>1 ~ 2 </a:t>
            </a:r>
            <a:endParaRPr lang="ja-JP" altLang="en-US" sz="28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4230" y="650571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21</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8" name="Rectangle 6"/>
          <p:cNvSpPr>
            <a:spLocks noChangeArrowheads="1"/>
          </p:cNvSpPr>
          <p:nvPr/>
        </p:nvSpPr>
        <p:spPr bwMode="auto">
          <a:xfrm>
            <a:off x="1029067" y="11776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8250" name="Picture 58" descr="C:\40 MANUAL\MANUAL\奉行Edge 年末調整申告書クラウド\利用ガイド（提出者向け）\Links\06_保険記入例_1.jpg"/>
          <p:cNvPicPr>
            <a:picLocks noChangeAspect="1" noChangeArrowheads="1"/>
          </p:cNvPicPr>
          <p:nvPr/>
        </p:nvPicPr>
        <p:blipFill rotWithShape="1">
          <a:blip r:embed="rId2" r:link="rId3" cstate="print">
            <a:extLst>
              <a:ext uri="{28A0092B-C50C-407E-A947-70E740481C1C}">
                <a14:useLocalDpi xmlns:a14="http://schemas.microsoft.com/office/drawing/2010/main"/>
              </a:ext>
            </a:extLst>
          </a:blip>
          <a:srcRect b="14078"/>
          <a:stretch/>
        </p:blipFill>
        <p:spPr bwMode="auto">
          <a:xfrm>
            <a:off x="687825" y="1288615"/>
            <a:ext cx="3081338" cy="25111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 name="角丸四角形 79"/>
          <p:cNvSpPr>
            <a:spLocks noChangeArrowheads="1"/>
          </p:cNvSpPr>
          <p:nvPr/>
        </p:nvSpPr>
        <p:spPr bwMode="auto">
          <a:xfrm>
            <a:off x="742472" y="2618389"/>
            <a:ext cx="2952750" cy="101600"/>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4" name="AutoShape 64"/>
          <p:cNvSpPr>
            <a:spLocks noChangeArrowheads="1"/>
          </p:cNvSpPr>
          <p:nvPr/>
        </p:nvSpPr>
        <p:spPr bwMode="auto">
          <a:xfrm>
            <a:off x="737710" y="1965927"/>
            <a:ext cx="2957512" cy="249237"/>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5" name="AutoShape 65"/>
          <p:cNvSpPr>
            <a:spLocks noChangeArrowheads="1"/>
          </p:cNvSpPr>
          <p:nvPr/>
        </p:nvSpPr>
        <p:spPr bwMode="auto">
          <a:xfrm>
            <a:off x="742472" y="2742214"/>
            <a:ext cx="2952750" cy="1016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6" name="AutoShape 66"/>
          <p:cNvSpPr>
            <a:spLocks noChangeArrowheads="1"/>
          </p:cNvSpPr>
          <p:nvPr/>
        </p:nvSpPr>
        <p:spPr bwMode="auto">
          <a:xfrm>
            <a:off x="1647347" y="1478564"/>
            <a:ext cx="684213"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8259" name="Picture 67" descr="W:\TC\MANUAL\奉行Edge 年末調整申告書クラウド\利用ガイド（提出者向け）\Links\新生命保険料_控除証明書.jpg"/>
          <p:cNvPicPr>
            <a:picLocks noChangeAspect="1" noChangeArrowheads="1"/>
          </p:cNvPicPr>
          <p:nvPr/>
        </p:nvPicPr>
        <p:blipFill>
          <a:blip r:embed="rId4" r:link="rId5">
            <a:extLst>
              <a:ext uri="{28A0092B-C50C-407E-A947-70E740481C1C}">
                <a14:useLocalDpi xmlns:a14="http://schemas.microsoft.com/office/drawing/2010/main"/>
              </a:ext>
            </a:extLst>
          </a:blip>
          <a:srcRect/>
          <a:stretch>
            <a:fillRect/>
          </a:stretch>
        </p:blipFill>
        <p:spPr bwMode="auto">
          <a:xfrm>
            <a:off x="3887615" y="1290859"/>
            <a:ext cx="2178050"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角丸四角形 79"/>
          <p:cNvSpPr>
            <a:spLocks noChangeArrowheads="1"/>
          </p:cNvSpPr>
          <p:nvPr/>
        </p:nvSpPr>
        <p:spPr bwMode="auto">
          <a:xfrm>
            <a:off x="3928401" y="1513764"/>
            <a:ext cx="973138" cy="131763"/>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8" name="AutoShape 69"/>
          <p:cNvSpPr>
            <a:spLocks noChangeArrowheads="1"/>
          </p:cNvSpPr>
          <p:nvPr/>
        </p:nvSpPr>
        <p:spPr bwMode="auto">
          <a:xfrm>
            <a:off x="4677701" y="1948739"/>
            <a:ext cx="1244600" cy="200025"/>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9" name="AutoShape 70"/>
          <p:cNvSpPr>
            <a:spLocks noChangeArrowheads="1"/>
          </p:cNvSpPr>
          <p:nvPr/>
        </p:nvSpPr>
        <p:spPr bwMode="auto">
          <a:xfrm>
            <a:off x="5188876" y="2752014"/>
            <a:ext cx="760413" cy="19843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8263" name="AutoShape 71"/>
          <p:cNvCxnSpPr>
            <a:cxnSpLocks noChangeShapeType="1"/>
          </p:cNvCxnSpPr>
          <p:nvPr/>
        </p:nvCxnSpPr>
        <p:spPr bwMode="auto">
          <a:xfrm flipV="1">
            <a:off x="3610901" y="1645527"/>
            <a:ext cx="403225" cy="984250"/>
          </a:xfrm>
          <a:prstGeom prst="straightConnector1">
            <a:avLst/>
          </a:prstGeom>
          <a:noFill/>
          <a:ln w="19050">
            <a:solidFill>
              <a:srgbClr val="00B05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8264" name="AutoShape 72"/>
          <p:cNvCxnSpPr>
            <a:cxnSpLocks noChangeShapeType="1"/>
          </p:cNvCxnSpPr>
          <p:nvPr/>
        </p:nvCxnSpPr>
        <p:spPr bwMode="auto">
          <a:xfrm>
            <a:off x="3652176" y="2798052"/>
            <a:ext cx="1546225" cy="69850"/>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cxnSp>
        <p:nvCxnSpPr>
          <p:cNvPr id="8265" name="AutoShape 73"/>
          <p:cNvCxnSpPr>
            <a:cxnSpLocks noChangeShapeType="1"/>
          </p:cNvCxnSpPr>
          <p:nvPr/>
        </p:nvCxnSpPr>
        <p:spPr bwMode="auto">
          <a:xfrm flipV="1">
            <a:off x="3642651" y="2080502"/>
            <a:ext cx="1031875" cy="28575"/>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97" name="テキスト ボックス 2"/>
          <p:cNvSpPr txBox="1">
            <a:spLocks noChangeArrowheads="1"/>
          </p:cNvSpPr>
          <p:nvPr/>
        </p:nvSpPr>
        <p:spPr bwMode="auto">
          <a:xfrm>
            <a:off x="622771" y="871025"/>
            <a:ext cx="4278767"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ja-JP" sz="1600" dirty="0">
                <a:latin typeface="Meiryo UI" panose="020B0604030504040204" pitchFamily="50" charset="-128"/>
                <a:ea typeface="Meiryo UI" panose="020B0604030504040204" pitchFamily="50" charset="-128"/>
              </a:rPr>
              <a:t>例１：一般の生命保険料（新）の控除証明書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8266" name="Picture 74" descr="C:\40 MANUAL\MANUAL\奉行Edge 年末調整申告書クラウド\利用ガイド（提出者向け）\Links\06_保険記入例_2.jpg"/>
          <p:cNvPicPr>
            <a:picLocks noChangeAspect="1" noChangeArrowheads="1"/>
          </p:cNvPicPr>
          <p:nvPr/>
        </p:nvPicPr>
        <p:blipFill rotWithShape="1">
          <a:blip r:embed="rId6" r:link="rId7" cstate="print">
            <a:extLst>
              <a:ext uri="{28A0092B-C50C-407E-A947-70E740481C1C}">
                <a14:useLocalDpi xmlns:a14="http://schemas.microsoft.com/office/drawing/2010/main"/>
              </a:ext>
            </a:extLst>
          </a:blip>
          <a:srcRect b="13460"/>
          <a:stretch/>
        </p:blipFill>
        <p:spPr bwMode="auto">
          <a:xfrm>
            <a:off x="6399629" y="1278820"/>
            <a:ext cx="3081338" cy="25209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0" name="テキスト ボックス 2"/>
          <p:cNvSpPr txBox="1">
            <a:spLocks noChangeArrowheads="1"/>
          </p:cNvSpPr>
          <p:nvPr/>
        </p:nvSpPr>
        <p:spPr bwMode="auto">
          <a:xfrm>
            <a:off x="6345654" y="849858"/>
            <a:ext cx="4588364"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ja-JP" sz="1600" dirty="0">
                <a:latin typeface="Meiryo UI" panose="020B0604030504040204" pitchFamily="50" charset="-128"/>
                <a:ea typeface="Meiryo UI" panose="020B0604030504040204" pitchFamily="50" charset="-128"/>
              </a:rPr>
              <a:t>例</a:t>
            </a:r>
            <a:r>
              <a:rPr lang="en-US" altLang="ja-JP" sz="1600" dirty="0">
                <a:latin typeface="Meiryo UI" panose="020B0604030504040204" pitchFamily="50" charset="-128"/>
                <a:ea typeface="Meiryo UI" panose="020B0604030504040204" pitchFamily="50" charset="-128"/>
              </a:rPr>
              <a:t>2</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一般の生命保険料（旧）の控除証明書</a:t>
            </a:r>
            <a:endParaRPr kumimoji="0" lang="ja-JP" altLang="en-US" sz="1600" dirty="0">
              <a:latin typeface="Meiryo UI" panose="020B0604030504040204" pitchFamily="50" charset="-128"/>
              <a:ea typeface="Meiryo UI" panose="020B0604030504040204" pitchFamily="50" charset="-128"/>
            </a:endParaRPr>
          </a:p>
        </p:txBody>
      </p:sp>
      <p:sp>
        <p:nvSpPr>
          <p:cNvPr id="51" name="角丸四角形 79"/>
          <p:cNvSpPr>
            <a:spLocks noChangeArrowheads="1"/>
          </p:cNvSpPr>
          <p:nvPr/>
        </p:nvSpPr>
        <p:spPr bwMode="auto">
          <a:xfrm>
            <a:off x="6455864" y="2615222"/>
            <a:ext cx="2952750" cy="101600"/>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2" name="AutoShape 76"/>
          <p:cNvSpPr>
            <a:spLocks noChangeArrowheads="1"/>
          </p:cNvSpPr>
          <p:nvPr/>
        </p:nvSpPr>
        <p:spPr bwMode="auto">
          <a:xfrm>
            <a:off x="6454276" y="1973872"/>
            <a:ext cx="2952750" cy="215900"/>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3" name="AutoShape 77"/>
          <p:cNvSpPr>
            <a:spLocks noChangeArrowheads="1"/>
          </p:cNvSpPr>
          <p:nvPr/>
        </p:nvSpPr>
        <p:spPr bwMode="auto">
          <a:xfrm>
            <a:off x="6457451" y="2731109"/>
            <a:ext cx="2952750" cy="1016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4" name="AutoShape 78"/>
          <p:cNvSpPr>
            <a:spLocks noChangeArrowheads="1"/>
          </p:cNvSpPr>
          <p:nvPr/>
        </p:nvSpPr>
        <p:spPr bwMode="auto">
          <a:xfrm>
            <a:off x="7367089" y="1470634"/>
            <a:ext cx="684212"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8271" name="Picture 79" descr="W:\TC\MANUAL\奉行Edge 年末調整申告書クラウド\利用ガイド（提出者向け）\Links\旧生命保険料_控除証明書.jpg"/>
          <p:cNvPicPr>
            <a:picLocks noChangeAspect="1" noChangeArrowheads="1"/>
          </p:cNvPicPr>
          <p:nvPr/>
        </p:nvPicPr>
        <p:blipFill>
          <a:blip r:embed="rId8" r:link="rId9">
            <a:extLst>
              <a:ext uri="{28A0092B-C50C-407E-A947-70E740481C1C}">
                <a14:useLocalDpi xmlns:a14="http://schemas.microsoft.com/office/drawing/2010/main"/>
              </a:ext>
            </a:extLst>
          </a:blip>
          <a:srcRect/>
          <a:stretch>
            <a:fillRect/>
          </a:stretch>
        </p:blipFill>
        <p:spPr bwMode="auto">
          <a:xfrm>
            <a:off x="9599419" y="1278820"/>
            <a:ext cx="2176463"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272" name="AutoShape 80"/>
          <p:cNvCxnSpPr>
            <a:cxnSpLocks noChangeShapeType="1"/>
          </p:cNvCxnSpPr>
          <p:nvPr/>
        </p:nvCxnSpPr>
        <p:spPr bwMode="auto">
          <a:xfrm>
            <a:off x="9384618" y="2795366"/>
            <a:ext cx="1549400" cy="34925"/>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sp>
        <p:nvSpPr>
          <p:cNvPr id="55" name="角丸四角形 79"/>
          <p:cNvSpPr>
            <a:spLocks noChangeArrowheads="1"/>
          </p:cNvSpPr>
          <p:nvPr/>
        </p:nvSpPr>
        <p:spPr bwMode="auto">
          <a:xfrm>
            <a:off x="9654493" y="1509491"/>
            <a:ext cx="933450" cy="115887"/>
          </a:xfrm>
          <a:prstGeom prst="roundRect">
            <a:avLst>
              <a:gd name="adj" fmla="val 25972"/>
            </a:avLst>
          </a:prstGeom>
          <a:noFill/>
          <a:ln w="25400" algn="ctr">
            <a:solidFill>
              <a:srgbClr val="00B05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8274" name="AutoShape 82"/>
          <p:cNvCxnSpPr>
            <a:cxnSpLocks noChangeShapeType="1"/>
          </p:cNvCxnSpPr>
          <p:nvPr/>
        </p:nvCxnSpPr>
        <p:spPr bwMode="auto">
          <a:xfrm flipV="1">
            <a:off x="9371918" y="1620616"/>
            <a:ext cx="338137" cy="1000125"/>
          </a:xfrm>
          <a:prstGeom prst="straightConnector1">
            <a:avLst/>
          </a:prstGeom>
          <a:noFill/>
          <a:ln w="19050">
            <a:solidFill>
              <a:srgbClr val="00B05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56" name="AutoShape 83"/>
          <p:cNvSpPr>
            <a:spLocks noChangeArrowheads="1"/>
          </p:cNvSpPr>
          <p:nvPr/>
        </p:nvSpPr>
        <p:spPr bwMode="auto">
          <a:xfrm>
            <a:off x="10416493" y="1944466"/>
            <a:ext cx="1244600" cy="200025"/>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8276" name="AutoShape 84"/>
          <p:cNvCxnSpPr>
            <a:cxnSpLocks noChangeShapeType="1"/>
          </p:cNvCxnSpPr>
          <p:nvPr/>
        </p:nvCxnSpPr>
        <p:spPr bwMode="auto">
          <a:xfrm flipV="1">
            <a:off x="9383030" y="2019078"/>
            <a:ext cx="1022350" cy="36513"/>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57" name="AutoShape 85"/>
          <p:cNvSpPr>
            <a:spLocks noChangeArrowheads="1"/>
          </p:cNvSpPr>
          <p:nvPr/>
        </p:nvSpPr>
        <p:spPr bwMode="auto">
          <a:xfrm>
            <a:off x="10937193" y="2741391"/>
            <a:ext cx="731837" cy="1920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41" name="テキスト ボックス 2"/>
          <p:cNvSpPr txBox="1">
            <a:spLocks noChangeArrowheads="1"/>
          </p:cNvSpPr>
          <p:nvPr/>
        </p:nvSpPr>
        <p:spPr bwMode="auto">
          <a:xfrm>
            <a:off x="687825" y="4380077"/>
            <a:ext cx="5711804" cy="1835672"/>
          </a:xfrm>
          <a:prstGeom prst="rect">
            <a:avLst/>
          </a:prstGeom>
          <a:no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・「証明額」ではなく、「申告額」を入力します。</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・適用制度の新・旧を正しく選択します。</a:t>
            </a: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・年間の申告額を入力します。年の途中月の保険料証明額を入力しないよう</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ご注意ください。</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a:t>
            </a:r>
            <a:r>
              <a:rPr lang="en-US" altLang="ja-JP" sz="1400" dirty="0">
                <a:latin typeface="Meiryo UI" panose="020B0604030504040204" pitchFamily="50" charset="-128"/>
                <a:ea typeface="Meiryo UI" panose="020B0604030504040204" pitchFamily="50" charset="-128"/>
              </a:rPr>
              <a:t>1</a:t>
            </a:r>
            <a:r>
              <a:rPr lang="ja-JP" altLang="en-US" sz="1400" dirty="0">
                <a:latin typeface="Meiryo UI" panose="020B0604030504040204" pitchFamily="50" charset="-128"/>
                <a:ea typeface="Meiryo UI" panose="020B0604030504040204" pitchFamily="50" charset="-128"/>
              </a:rPr>
              <a:t>ヶ月分の支払金額しか記載がない場合（簡保の場合）で、</a:t>
            </a:r>
            <a:r>
              <a:rPr lang="en-US" altLang="ja-JP" sz="1400" dirty="0">
                <a:latin typeface="Meiryo UI" panose="020B0604030504040204" pitchFamily="50" charset="-128"/>
                <a:ea typeface="Meiryo UI" panose="020B0604030504040204" pitchFamily="50" charset="-128"/>
              </a:rPr>
              <a:t>12</a:t>
            </a:r>
            <a:r>
              <a:rPr lang="ja-JP" altLang="en-US" sz="1400" dirty="0">
                <a:latin typeface="Meiryo UI" panose="020B0604030504040204" pitchFamily="50" charset="-128"/>
                <a:ea typeface="Meiryo UI" panose="020B0604030504040204" pitchFamily="50" charset="-128"/>
              </a:rPr>
              <a:t>月まで</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継続して払込がある場合には、年間合計金額を計算してください。 </a:t>
            </a: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rPr>
              <a:t>　その際、配当金や分配金（予定の場合も含む）がある場合は、その金額を</a:t>
            </a:r>
            <a:br>
              <a:rPr lang="en-US" altLang="ja-JP" sz="1400" dirty="0">
                <a:latin typeface="Meiryo UI" panose="020B0604030504040204" pitchFamily="50" charset="-128"/>
                <a:ea typeface="Meiryo UI" panose="020B0604030504040204" pitchFamily="50" charset="-128"/>
              </a:rPr>
            </a:br>
            <a:r>
              <a:rPr lang="ja-JP" altLang="en-US" sz="1400" dirty="0">
                <a:latin typeface="Meiryo UI" panose="020B0604030504040204" pitchFamily="50" charset="-128"/>
                <a:ea typeface="Meiryo UI" panose="020B0604030504040204" pitchFamily="50" charset="-128"/>
              </a:rPr>
              <a:t>　差し引いて入力してください。</a:t>
            </a:r>
          </a:p>
        </p:txBody>
      </p:sp>
    </p:spTree>
    <p:extLst>
      <p:ext uri="{BB962C8B-B14F-4D97-AF65-F5344CB8AC3E}">
        <p14:creationId xmlns:p14="http://schemas.microsoft.com/office/powerpoint/2010/main" val="22603027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 </a:t>
            </a:r>
            <a:r>
              <a:rPr lang="ja-JP" altLang="en-US" sz="2800" b="1" dirty="0">
                <a:latin typeface="Meiryo UI" panose="020B0604030504040204" pitchFamily="50" charset="-128"/>
                <a:ea typeface="Meiryo UI" panose="020B0604030504040204" pitchFamily="50" charset="-128"/>
              </a:rPr>
              <a:t>保険料控除の記入例 </a:t>
            </a:r>
            <a:r>
              <a:rPr lang="en-US" altLang="ja-JP" sz="2800" b="1" dirty="0">
                <a:latin typeface="Meiryo UI" panose="020B0604030504040204" pitchFamily="50" charset="-128"/>
                <a:ea typeface="Meiryo UI" panose="020B0604030504040204" pitchFamily="50" charset="-128"/>
              </a:rPr>
              <a:t>3 ~ 4</a:t>
            </a:r>
            <a:endParaRPr lang="ja-JP" altLang="en-US" sz="2800" b="1"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1169" y="6495938"/>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22</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Rectangle 5"/>
          <p:cNvSpPr>
            <a:spLocks noChangeArrowheads="1"/>
          </p:cNvSpPr>
          <p:nvPr/>
        </p:nvSpPr>
        <p:spPr bwMode="auto">
          <a:xfrm>
            <a:off x="806817" y="720443"/>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97" name="テキスト ボックス 2"/>
          <p:cNvSpPr txBox="1">
            <a:spLocks noChangeArrowheads="1"/>
          </p:cNvSpPr>
          <p:nvPr/>
        </p:nvSpPr>
        <p:spPr bwMode="auto">
          <a:xfrm>
            <a:off x="6058659" y="831361"/>
            <a:ext cx="6106689"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例４：一般の生命保険料（新）兼　介護医療保険料の控除証明書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9218" name="Picture 2" descr="C:\40 MANUAL\MANUAL\奉行Edge 年末調整申告書クラウド\利用ガイド（提出者向け）\Links\06_保険記入例_4.jpg"/>
          <p:cNvPicPr>
            <a:picLocks noChangeAspect="1" noChangeArrowheads="1"/>
          </p:cNvPicPr>
          <p:nvPr/>
        </p:nvPicPr>
        <p:blipFill rotWithShape="1">
          <a:blip r:embed="rId2" r:link="rId3" cstate="print">
            <a:extLst>
              <a:ext uri="{28A0092B-C50C-407E-A947-70E740481C1C}">
                <a14:useLocalDpi xmlns:a14="http://schemas.microsoft.com/office/drawing/2010/main"/>
              </a:ext>
            </a:extLst>
          </a:blip>
          <a:srcRect t="8275" b="16908"/>
          <a:stretch/>
        </p:blipFill>
        <p:spPr bwMode="auto">
          <a:xfrm>
            <a:off x="6095989" y="1204561"/>
            <a:ext cx="3082925" cy="535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角丸四角形 79"/>
          <p:cNvSpPr>
            <a:spLocks noChangeArrowheads="1"/>
          </p:cNvSpPr>
          <p:nvPr/>
        </p:nvSpPr>
        <p:spPr bwMode="auto">
          <a:xfrm>
            <a:off x="6154318" y="1966555"/>
            <a:ext cx="2916238" cy="252412"/>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 name="AutoShape 4"/>
          <p:cNvSpPr>
            <a:spLocks noChangeArrowheads="1"/>
          </p:cNvSpPr>
          <p:nvPr/>
        </p:nvSpPr>
        <p:spPr bwMode="auto">
          <a:xfrm>
            <a:off x="6157493" y="2722205"/>
            <a:ext cx="2914650"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5"/>
          <p:cNvSpPr>
            <a:spLocks noChangeArrowheads="1"/>
          </p:cNvSpPr>
          <p:nvPr/>
        </p:nvSpPr>
        <p:spPr bwMode="auto">
          <a:xfrm>
            <a:off x="6167018" y="5355867"/>
            <a:ext cx="2879725"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6"/>
          <p:cNvSpPr>
            <a:spLocks noChangeArrowheads="1"/>
          </p:cNvSpPr>
          <p:nvPr/>
        </p:nvSpPr>
        <p:spPr bwMode="auto">
          <a:xfrm>
            <a:off x="6165431" y="4725630"/>
            <a:ext cx="2879725" cy="215900"/>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AutoShape 7"/>
          <p:cNvSpPr>
            <a:spLocks noChangeArrowheads="1"/>
          </p:cNvSpPr>
          <p:nvPr/>
        </p:nvSpPr>
        <p:spPr bwMode="auto">
          <a:xfrm>
            <a:off x="7038556" y="1488717"/>
            <a:ext cx="684212"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0" name="AutoShape 8"/>
          <p:cNvSpPr>
            <a:spLocks noChangeArrowheads="1"/>
          </p:cNvSpPr>
          <p:nvPr/>
        </p:nvSpPr>
        <p:spPr bwMode="auto">
          <a:xfrm>
            <a:off x="7038556" y="4230330"/>
            <a:ext cx="684212" cy="1444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9225" name="Picture 9" descr="W:\TC\MANUAL\奉行Edge 年末調整申告書クラウド\利用ガイド（提出者向け）\Links\控除証明書.jpg"/>
          <p:cNvPicPr>
            <a:picLocks noChangeAspect="1" noChangeArrowheads="1"/>
          </p:cNvPicPr>
          <p:nvPr/>
        </p:nvPicPr>
        <p:blipFill>
          <a:blip r:embed="rId4" r:link="rId5">
            <a:extLst>
              <a:ext uri="{28A0092B-C50C-407E-A947-70E740481C1C}">
                <a14:useLocalDpi xmlns:a14="http://schemas.microsoft.com/office/drawing/2010/main"/>
              </a:ext>
            </a:extLst>
          </a:blip>
          <a:srcRect/>
          <a:stretch>
            <a:fillRect/>
          </a:stretch>
        </p:blipFill>
        <p:spPr bwMode="auto">
          <a:xfrm>
            <a:off x="9371980" y="1345821"/>
            <a:ext cx="2178050" cy="1687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226" name="AutoShape 10"/>
          <p:cNvCxnSpPr>
            <a:cxnSpLocks noChangeShapeType="1"/>
          </p:cNvCxnSpPr>
          <p:nvPr/>
        </p:nvCxnSpPr>
        <p:spPr bwMode="auto">
          <a:xfrm flipV="1">
            <a:off x="9045156" y="2502458"/>
            <a:ext cx="1288073" cy="252610"/>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sp>
        <p:nvSpPr>
          <p:cNvPr id="11" name="角丸四角形 79"/>
          <p:cNvSpPr>
            <a:spLocks noChangeArrowheads="1"/>
          </p:cNvSpPr>
          <p:nvPr/>
        </p:nvSpPr>
        <p:spPr bwMode="auto">
          <a:xfrm>
            <a:off x="10333229" y="2251632"/>
            <a:ext cx="865188" cy="173037"/>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9228" name="AutoShape 12"/>
          <p:cNvCxnSpPr>
            <a:cxnSpLocks noChangeShapeType="1"/>
            <a:stCxn id="3" idx="3"/>
          </p:cNvCxnSpPr>
          <p:nvPr/>
        </p:nvCxnSpPr>
        <p:spPr bwMode="auto">
          <a:xfrm>
            <a:off x="9070556" y="2092761"/>
            <a:ext cx="1262673" cy="231897"/>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19" name="AutoShape 13"/>
          <p:cNvSpPr>
            <a:spLocks noChangeArrowheads="1"/>
          </p:cNvSpPr>
          <p:nvPr/>
        </p:nvSpPr>
        <p:spPr bwMode="auto">
          <a:xfrm>
            <a:off x="10342754" y="2432607"/>
            <a:ext cx="855663" cy="16033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9230" name="AutoShape 14"/>
          <p:cNvCxnSpPr>
            <a:cxnSpLocks noChangeShapeType="1"/>
            <a:stCxn id="8" idx="3"/>
          </p:cNvCxnSpPr>
          <p:nvPr/>
        </p:nvCxnSpPr>
        <p:spPr bwMode="auto">
          <a:xfrm flipV="1">
            <a:off x="9045156" y="2362758"/>
            <a:ext cx="1281723" cy="2470822"/>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cxnSp>
        <p:nvCxnSpPr>
          <p:cNvPr id="9231" name="AutoShape 15"/>
          <p:cNvCxnSpPr>
            <a:cxnSpLocks noChangeShapeType="1"/>
            <a:stCxn id="7" idx="3"/>
          </p:cNvCxnSpPr>
          <p:nvPr/>
        </p:nvCxnSpPr>
        <p:spPr bwMode="auto">
          <a:xfrm flipV="1">
            <a:off x="9046743" y="2524683"/>
            <a:ext cx="1286486" cy="2885159"/>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sp>
        <p:nvSpPr>
          <p:cNvPr id="24" name="テキスト ボックス 2"/>
          <p:cNvSpPr txBox="1">
            <a:spLocks noChangeArrowheads="1"/>
          </p:cNvSpPr>
          <p:nvPr/>
        </p:nvSpPr>
        <p:spPr bwMode="auto">
          <a:xfrm>
            <a:off x="597155" y="845778"/>
            <a:ext cx="3896604" cy="346558"/>
          </a:xfrm>
          <a:prstGeom prst="rect">
            <a:avLst/>
          </a:prstGeom>
          <a:noFill/>
          <a:ln w="9525">
            <a:no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600" dirty="0">
                <a:latin typeface="Meiryo UI" panose="020B0604030504040204" pitchFamily="50" charset="-128"/>
                <a:ea typeface="Meiryo UI" panose="020B0604030504040204" pitchFamily="50" charset="-128"/>
              </a:rPr>
              <a:t>例３：介護医療保険料の控除証明書</a:t>
            </a:r>
            <a:endParaRPr kumimoji="0" lang="ja-JP" altLang="en-US" sz="1600" dirty="0">
              <a:latin typeface="Meiryo UI" panose="020B0604030504040204" pitchFamily="50" charset="-128"/>
              <a:ea typeface="Meiryo UI" panose="020B0604030504040204" pitchFamily="50" charset="-128"/>
            </a:endParaRPr>
          </a:p>
        </p:txBody>
      </p:sp>
      <p:pic>
        <p:nvPicPr>
          <p:cNvPr id="25" name="Picture 86" descr="C:\40 MANUAL\MANUAL\奉行Edge 年末調整申告書クラウド\利用ガイド（提出者向け）\Links\06_保険記入例_3.jpg"/>
          <p:cNvPicPr>
            <a:picLocks noChangeAspect="1" noChangeArrowheads="1"/>
          </p:cNvPicPr>
          <p:nvPr/>
        </p:nvPicPr>
        <p:blipFill>
          <a:blip r:embed="rId6" r:link="rId7" cstate="print">
            <a:extLst>
              <a:ext uri="{28A0092B-C50C-407E-A947-70E740481C1C}">
                <a14:useLocalDpi xmlns:a14="http://schemas.microsoft.com/office/drawing/2010/main"/>
              </a:ext>
            </a:extLst>
          </a:blip>
          <a:srcRect/>
          <a:stretch>
            <a:fillRect/>
          </a:stretch>
        </p:blipFill>
        <p:spPr bwMode="auto">
          <a:xfrm>
            <a:off x="634931" y="1223605"/>
            <a:ext cx="3082925" cy="2563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87" descr="W:\TC\MANUAL\奉行Edge 年末調整申告書クラウド\利用ガイド（提出者向け）\Links\介護保険料_控除証明書.jpg"/>
          <p:cNvPicPr>
            <a:picLocks noChangeAspect="1" noChangeArrowheads="1"/>
          </p:cNvPicPr>
          <p:nvPr/>
        </p:nvPicPr>
        <p:blipFill>
          <a:blip r:embed="rId8" r:link="rId9">
            <a:extLst>
              <a:ext uri="{28A0092B-C50C-407E-A947-70E740481C1C}">
                <a14:useLocalDpi xmlns:a14="http://schemas.microsoft.com/office/drawing/2010/main"/>
              </a:ext>
            </a:extLst>
          </a:blip>
          <a:srcRect/>
          <a:stretch>
            <a:fillRect/>
          </a:stretch>
        </p:blipFill>
        <p:spPr bwMode="auto">
          <a:xfrm>
            <a:off x="3847871" y="1223605"/>
            <a:ext cx="2176463" cy="2243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角丸四角形 79"/>
          <p:cNvSpPr>
            <a:spLocks noChangeArrowheads="1"/>
          </p:cNvSpPr>
          <p:nvPr/>
        </p:nvSpPr>
        <p:spPr bwMode="auto">
          <a:xfrm>
            <a:off x="717053" y="1861667"/>
            <a:ext cx="2935288" cy="215900"/>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8" name="AutoShape 89"/>
          <p:cNvSpPr>
            <a:spLocks noChangeArrowheads="1"/>
          </p:cNvSpPr>
          <p:nvPr/>
        </p:nvSpPr>
        <p:spPr bwMode="auto">
          <a:xfrm>
            <a:off x="720228" y="2493492"/>
            <a:ext cx="2916238"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9" name="AutoShape 90"/>
          <p:cNvSpPr>
            <a:spLocks noChangeArrowheads="1"/>
          </p:cNvSpPr>
          <p:nvPr/>
        </p:nvSpPr>
        <p:spPr bwMode="auto">
          <a:xfrm>
            <a:off x="1612403" y="1360017"/>
            <a:ext cx="684213"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0" name="AutoShape 91"/>
          <p:cNvCxnSpPr>
            <a:cxnSpLocks noChangeShapeType="1"/>
          </p:cNvCxnSpPr>
          <p:nvPr/>
        </p:nvCxnSpPr>
        <p:spPr bwMode="auto">
          <a:xfrm>
            <a:off x="3634800" y="2617672"/>
            <a:ext cx="1546225" cy="360362"/>
          </a:xfrm>
          <a:prstGeom prst="straightConnector1">
            <a:avLst/>
          </a:prstGeom>
          <a:noFill/>
          <a:ln w="19050">
            <a:solidFill>
              <a:srgbClr val="FF0000"/>
            </a:solidFill>
            <a:round/>
            <a:headEnd type="triangle" w="lg" len="lg"/>
            <a:tailEnd/>
          </a:ln>
          <a:extLst>
            <a:ext uri="{909E8E84-426E-40DD-AFC4-6F175D3DCCD1}">
              <a14:hiddenFill xmlns:a14="http://schemas.microsoft.com/office/drawing/2010/main">
                <a:noFill/>
              </a14:hiddenFill>
            </a:ext>
          </a:extLst>
        </p:spPr>
      </p:cxnSp>
      <p:sp>
        <p:nvSpPr>
          <p:cNvPr id="31" name="角丸四角形 79"/>
          <p:cNvSpPr>
            <a:spLocks noChangeArrowheads="1"/>
          </p:cNvSpPr>
          <p:nvPr/>
        </p:nvSpPr>
        <p:spPr bwMode="auto">
          <a:xfrm>
            <a:off x="4677787" y="1885834"/>
            <a:ext cx="1244600" cy="198438"/>
          </a:xfrm>
          <a:prstGeom prst="roundRect">
            <a:avLst>
              <a:gd name="adj" fmla="val 25972"/>
            </a:avLst>
          </a:prstGeom>
          <a:noFill/>
          <a:ln w="25400" algn="ctr">
            <a:solidFill>
              <a:srgbClr val="00B0F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2" name="AutoShape 93"/>
          <p:cNvCxnSpPr>
            <a:cxnSpLocks noChangeShapeType="1"/>
          </p:cNvCxnSpPr>
          <p:nvPr/>
        </p:nvCxnSpPr>
        <p:spPr bwMode="auto">
          <a:xfrm flipV="1">
            <a:off x="3650675" y="1976322"/>
            <a:ext cx="1027112" cy="71437"/>
          </a:xfrm>
          <a:prstGeom prst="straightConnector1">
            <a:avLst/>
          </a:prstGeom>
          <a:noFill/>
          <a:ln w="19050">
            <a:solidFill>
              <a:srgbClr val="00B0F0"/>
            </a:solidFill>
            <a:round/>
            <a:headEnd type="triangle" w="lg" len="lg"/>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cxnSp>
      <p:sp>
        <p:nvSpPr>
          <p:cNvPr id="33" name="AutoShape 94"/>
          <p:cNvSpPr>
            <a:spLocks noChangeArrowheads="1"/>
          </p:cNvSpPr>
          <p:nvPr/>
        </p:nvSpPr>
        <p:spPr bwMode="auto">
          <a:xfrm>
            <a:off x="5192137" y="2866909"/>
            <a:ext cx="730250" cy="19208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10733745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「年末調整のための（特定増改築等）住宅借入金等特別控除証明書」「年末残高証明書」を書面でお持ちの場合は、</a:t>
            </a:r>
            <a:br>
              <a:rPr kumimoji="0" lang="en-US" altLang="ja-JP" sz="1600" dirty="0">
                <a:latin typeface="Meiryo UI" panose="020B0604030504040204" pitchFamily="50" charset="-128"/>
                <a:ea typeface="Meiryo UI" panose="020B0604030504040204" pitchFamily="50" charset="-128"/>
              </a:rPr>
            </a:br>
            <a:r>
              <a:rPr kumimoji="0" lang="en-US" altLang="ja-JP" sz="1600" dirty="0">
                <a:latin typeface="Meiryo UI" panose="020B0604030504040204" pitchFamily="50" charset="-128"/>
                <a:ea typeface="Meiryo UI" panose="020B0604030504040204" pitchFamily="50" charset="-128"/>
              </a:rPr>
              <a:t>  </a:t>
            </a:r>
            <a:r>
              <a:rPr kumimoji="0" lang="ja-JP" altLang="en-US" sz="1600" dirty="0">
                <a:latin typeface="Meiryo UI" panose="020B0604030504040204" pitchFamily="50" charset="-128"/>
                <a:ea typeface="Meiryo UI" panose="020B0604030504040204" pitchFamily="50" charset="-128"/>
              </a:rPr>
              <a:t>それをもとに金額等を入力します。 </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br>
              <a:rPr kumimoji="0" lang="ja-JP" altLang="en-US" sz="1600" dirty="0">
                <a:latin typeface="Meiryo UI" panose="020B0604030504040204" pitchFamily="50" charset="-128"/>
                <a:ea typeface="Meiryo UI" panose="020B0604030504040204" pitchFamily="50" charset="-128"/>
              </a:rPr>
            </a:b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0" name="図 9">
            <a:extLst>
              <a:ext uri="{FF2B5EF4-FFF2-40B4-BE49-F238E27FC236}">
                <a16:creationId xmlns:a16="http://schemas.microsoft.com/office/drawing/2014/main" id="{C687FB0A-6FE2-4A79-9DA9-EAC5EC13A12C}"/>
              </a:ext>
            </a:extLst>
          </p:cNvPr>
          <p:cNvPicPr>
            <a:picLocks noChangeAspect="1"/>
          </p:cNvPicPr>
          <p:nvPr/>
        </p:nvPicPr>
        <p:blipFill>
          <a:blip r:embed="rId2"/>
          <a:stretch>
            <a:fillRect/>
          </a:stretch>
        </p:blipFill>
        <p:spPr>
          <a:xfrm>
            <a:off x="655285" y="1452550"/>
            <a:ext cx="4089346" cy="4617704"/>
          </a:xfrm>
          <a:prstGeom prst="rect">
            <a:avLst/>
          </a:prstGeom>
        </p:spPr>
      </p:pic>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年１月１日」以降の場合（</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8" name="角丸四角形 79"/>
          <p:cNvSpPr>
            <a:spLocks noChangeArrowheads="1"/>
          </p:cNvSpPr>
          <p:nvPr/>
        </p:nvSpPr>
        <p:spPr bwMode="auto">
          <a:xfrm>
            <a:off x="2662226" y="1683573"/>
            <a:ext cx="760778" cy="429390"/>
          </a:xfrm>
          <a:prstGeom prst="roundRect">
            <a:avLst>
              <a:gd name="adj" fmla="val 1532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角丸四角形 79"/>
          <p:cNvSpPr>
            <a:spLocks noChangeArrowheads="1"/>
          </p:cNvSpPr>
          <p:nvPr/>
        </p:nvSpPr>
        <p:spPr bwMode="auto">
          <a:xfrm>
            <a:off x="2420449" y="2757562"/>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10"/>
          <p:cNvSpPr>
            <a:spLocks noChangeArrowheads="1"/>
          </p:cNvSpPr>
          <p:nvPr/>
        </p:nvSpPr>
        <p:spPr bwMode="auto">
          <a:xfrm>
            <a:off x="782942" y="3720731"/>
            <a:ext cx="3872877" cy="1619250"/>
          </a:xfrm>
          <a:prstGeom prst="roundRect">
            <a:avLst>
              <a:gd name="adj" fmla="val 391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AutoShape 11"/>
          <p:cNvSpPr>
            <a:spLocks noChangeArrowheads="1"/>
          </p:cNvSpPr>
          <p:nvPr/>
        </p:nvSpPr>
        <p:spPr bwMode="auto">
          <a:xfrm>
            <a:off x="1967761" y="3447695"/>
            <a:ext cx="1073199"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6" name="テキスト ボックス 2"/>
          <p:cNvSpPr txBox="1">
            <a:spLocks noChangeArrowheads="1"/>
          </p:cNvSpPr>
          <p:nvPr/>
        </p:nvSpPr>
        <p:spPr bwMode="auto">
          <a:xfrm>
            <a:off x="4766622" y="3354482"/>
            <a:ext cx="2475304" cy="561784"/>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をもとに入力します。</a:t>
            </a:r>
          </a:p>
        </p:txBody>
      </p:sp>
      <p:sp>
        <p:nvSpPr>
          <p:cNvPr id="27" name="テキスト ボックス 2"/>
          <p:cNvSpPr txBox="1">
            <a:spLocks noChangeArrowheads="1"/>
          </p:cNvSpPr>
          <p:nvPr/>
        </p:nvSpPr>
        <p:spPr bwMode="auto">
          <a:xfrm>
            <a:off x="7281486" y="2051319"/>
            <a:ext cx="4450983" cy="25595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赤い点線にカーソルをあわせると、「給与所得者の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（特定増改築等）住宅借入金等特別控除申告書」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が表示され、転記する項目を確認できます。</a:t>
            </a:r>
          </a:p>
        </p:txBody>
      </p:sp>
      <p:pic>
        <p:nvPicPr>
          <p:cNvPr id="5132" name="Picture 12" descr="07_住宅控除_1_赤い線"/>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7386343" y="2790049"/>
            <a:ext cx="2890837" cy="162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角丸四角形 79"/>
          <p:cNvSpPr>
            <a:spLocks noChangeArrowheads="1"/>
          </p:cNvSpPr>
          <p:nvPr/>
        </p:nvSpPr>
        <p:spPr bwMode="auto">
          <a:xfrm>
            <a:off x="8729356" y="2859121"/>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8" name="角丸四角形 79"/>
          <p:cNvSpPr>
            <a:spLocks noChangeArrowheads="1"/>
          </p:cNvSpPr>
          <p:nvPr/>
        </p:nvSpPr>
        <p:spPr bwMode="auto">
          <a:xfrm>
            <a:off x="2764989" y="5785405"/>
            <a:ext cx="653251" cy="250825"/>
          </a:xfrm>
          <a:prstGeom prst="roundRect">
            <a:avLst>
              <a:gd name="adj" fmla="val 1191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1" name="直線矢印コネクタ 80"/>
          <p:cNvCxnSpPr>
            <a:cxnSpLocks noChangeShapeType="1"/>
            <a:stCxn id="26" idx="1"/>
            <a:endCxn id="24" idx="3"/>
          </p:cNvCxnSpPr>
          <p:nvPr/>
        </p:nvCxnSpPr>
        <p:spPr bwMode="auto">
          <a:xfrm rot="10800000">
            <a:off x="3040960" y="3519134"/>
            <a:ext cx="1725662" cy="116241"/>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33" name="直線矢印コネクタ 80"/>
          <p:cNvCxnSpPr>
            <a:cxnSpLocks noChangeShapeType="1"/>
            <a:stCxn id="26" idx="1"/>
            <a:endCxn id="23" idx="0"/>
          </p:cNvCxnSpPr>
          <p:nvPr/>
        </p:nvCxnSpPr>
        <p:spPr bwMode="auto">
          <a:xfrm rot="10800000" flipV="1">
            <a:off x="2719382" y="3635373"/>
            <a:ext cx="2047241" cy="8535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48" name="直線矢印コネクタ 80"/>
          <p:cNvSpPr>
            <a:spLocks noChangeShapeType="1"/>
          </p:cNvSpPr>
          <p:nvPr/>
        </p:nvSpPr>
        <p:spPr bwMode="auto">
          <a:xfrm rot="10800000" flipV="1">
            <a:off x="2579195" y="2757482"/>
            <a:ext cx="4702290" cy="50422"/>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2" name="直線矢印コネクタ 80"/>
          <p:cNvSpPr>
            <a:spLocks noChangeShapeType="1"/>
          </p:cNvSpPr>
          <p:nvPr/>
        </p:nvSpPr>
        <p:spPr bwMode="auto">
          <a:xfrm rot="10800000">
            <a:off x="3423003" y="5903554"/>
            <a:ext cx="2351652" cy="296859"/>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4" name="Text Box 2"/>
          <p:cNvSpPr txBox="1">
            <a:spLocks noChangeArrowheads="1"/>
          </p:cNvSpPr>
          <p:nvPr/>
        </p:nvSpPr>
        <p:spPr bwMode="auto">
          <a:xfrm>
            <a:off x="4962662" y="6081981"/>
            <a:ext cx="2408956"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7782114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年１月１日」以降の場合（</a:t>
            </a:r>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「給与所得者の（特定増改築等）住宅借入金等特別控除申告書」の金額を入力します。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24</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2290" name="Picture 2" descr="07_住宅控除_2"/>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093788"/>
            <a:ext cx="4110038" cy="559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2746375" y="5892994"/>
            <a:ext cx="682625"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2692400" y="1384494"/>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3032125" y="5550094"/>
            <a:ext cx="1655763" cy="2524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テキスト ボックス 2"/>
          <p:cNvSpPr txBox="1">
            <a:spLocks noChangeArrowheads="1"/>
          </p:cNvSpPr>
          <p:nvPr/>
        </p:nvSpPr>
        <p:spPr bwMode="auto">
          <a:xfrm>
            <a:off x="5171416" y="4994798"/>
            <a:ext cx="2880934" cy="80042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住宅借入金等特別控除申告書の内容を入力すると、住宅借入金等特別控除額が自動で計算されます。</a:t>
            </a:r>
          </a:p>
        </p:txBody>
      </p:sp>
      <p:sp>
        <p:nvSpPr>
          <p:cNvPr id="18" name="直線矢印コネクタ 80"/>
          <p:cNvSpPr>
            <a:spLocks noChangeShapeType="1"/>
          </p:cNvSpPr>
          <p:nvPr/>
        </p:nvSpPr>
        <p:spPr bwMode="auto">
          <a:xfrm rot="10800000" flipV="1">
            <a:off x="4687887" y="5643756"/>
            <a:ext cx="48460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直線矢印コネクタ 80"/>
          <p:cNvSpPr>
            <a:spLocks noChangeShapeType="1"/>
          </p:cNvSpPr>
          <p:nvPr/>
        </p:nvSpPr>
        <p:spPr bwMode="auto">
          <a:xfrm rot="10800000">
            <a:off x="3411537" y="6025993"/>
            <a:ext cx="1339363" cy="155926"/>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0" name="Text Box 2"/>
          <p:cNvSpPr txBox="1">
            <a:spLocks noChangeArrowheads="1"/>
          </p:cNvSpPr>
          <p:nvPr/>
        </p:nvSpPr>
        <p:spPr bwMode="auto">
          <a:xfrm>
            <a:off x="3883022" y="5882677"/>
            <a:ext cx="4169328" cy="3635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426048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年１月１日」以降の場合（</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25</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3314" name="Picture 2" descr="07_住宅控除_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158869"/>
            <a:ext cx="4081463" cy="441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角丸四角形 79"/>
          <p:cNvSpPr>
            <a:spLocks noChangeArrowheads="1"/>
          </p:cNvSpPr>
          <p:nvPr/>
        </p:nvSpPr>
        <p:spPr bwMode="auto">
          <a:xfrm>
            <a:off x="2296054" y="5028485"/>
            <a:ext cx="757237"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AutoShape 8"/>
          <p:cNvSpPr>
            <a:spLocks noChangeArrowheads="1"/>
          </p:cNvSpPr>
          <p:nvPr/>
        </p:nvSpPr>
        <p:spPr bwMode="auto">
          <a:xfrm>
            <a:off x="1910291" y="3158410"/>
            <a:ext cx="2268538" cy="1474788"/>
          </a:xfrm>
          <a:prstGeom prst="roundRect">
            <a:avLst>
              <a:gd name="adj" fmla="val 1094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AutoShape 9"/>
          <p:cNvSpPr>
            <a:spLocks noChangeArrowheads="1"/>
          </p:cNvSpPr>
          <p:nvPr/>
        </p:nvSpPr>
        <p:spPr bwMode="auto">
          <a:xfrm>
            <a:off x="2718329" y="4730035"/>
            <a:ext cx="684212"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4" name="テキスト ボックス 2"/>
          <p:cNvSpPr txBox="1">
            <a:spLocks noChangeArrowheads="1"/>
          </p:cNvSpPr>
          <p:nvPr/>
        </p:nvSpPr>
        <p:spPr bwMode="auto">
          <a:xfrm>
            <a:off x="4840641" y="3227471"/>
            <a:ext cx="4406065" cy="145089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 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- 4. </a:t>
            </a:r>
            <a:r>
              <a:rPr lang="ja-JP" altLang="en-US" sz="1400" b="1" dirty="0">
                <a:latin typeface="Meiryo UI" panose="020B0604030504040204" pitchFamily="50" charset="-128"/>
                <a:ea typeface="Meiryo UI" panose="020B0604030504040204" pitchFamily="50" charset="-128"/>
              </a:rPr>
              <a:t>除証明書等を電子データで添付する場合の手順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・電子データで提出している年末残高等証明書については、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画像を添付する必要はありません。</a:t>
            </a:r>
          </a:p>
        </p:txBody>
      </p:sp>
      <p:sp>
        <p:nvSpPr>
          <p:cNvPr id="26" name="直線矢印コネクタ 80"/>
          <p:cNvSpPr>
            <a:spLocks noChangeShapeType="1"/>
          </p:cNvSpPr>
          <p:nvPr/>
        </p:nvSpPr>
        <p:spPr bwMode="auto">
          <a:xfrm rot="10800000">
            <a:off x="4191528"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7" name="テキスト ボックス 2"/>
          <p:cNvSpPr txBox="1">
            <a:spLocks noChangeArrowheads="1"/>
          </p:cNvSpPr>
          <p:nvPr/>
        </p:nvSpPr>
        <p:spPr bwMode="auto">
          <a:xfrm>
            <a:off x="4074192" y="512444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8" name="直線矢印コネクタ 80"/>
          <p:cNvSpPr>
            <a:spLocks noChangeShapeType="1"/>
          </p:cNvSpPr>
          <p:nvPr/>
        </p:nvSpPr>
        <p:spPr bwMode="auto">
          <a:xfrm rot="10800000">
            <a:off x="3053291" y="5220416"/>
            <a:ext cx="1020902" cy="7963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9" name="AutoShape 3"/>
          <p:cNvSpPr>
            <a:spLocks noChangeArrowheads="1"/>
          </p:cNvSpPr>
          <p:nvPr/>
        </p:nvSpPr>
        <p:spPr bwMode="auto">
          <a:xfrm>
            <a:off x="2315103" y="1452550"/>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3665039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1</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「年末調整のための（特定増改築等）住宅借入金等特別控除証明書」「年末残高証明書」を書面でお持ちの場合は、</a:t>
            </a:r>
            <a:endParaRPr kumimoji="0" lang="en-US" altLang="ja-JP" sz="1600" dirty="0">
              <a:latin typeface="Meiryo UI" panose="020B0604030504040204" pitchFamily="50" charset="-128"/>
              <a:ea typeface="Meiryo UI" panose="020B0604030504040204" pitchFamily="50" charset="-128"/>
            </a:endParaRPr>
          </a:p>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それをもとに金額等を入力します。</a:t>
            </a:r>
            <a:r>
              <a:rPr kumimoji="0" lang="en-US" altLang="ja-JP" sz="1600" dirty="0">
                <a:latin typeface="Meiryo UI" panose="020B0604030504040204" pitchFamily="50" charset="-128"/>
                <a:ea typeface="Meiryo UI" panose="020B0604030504040204" pitchFamily="50" charset="-128"/>
              </a:rPr>
              <a:t>2 - 3. </a:t>
            </a:r>
            <a:r>
              <a:rPr kumimoji="0" lang="ja-JP" altLang="en-US" sz="1600" dirty="0">
                <a:latin typeface="Meiryo UI" panose="020B0604030504040204" pitchFamily="50" charset="-128"/>
                <a:ea typeface="Meiryo UI" panose="020B0604030504040204" pitchFamily="50" charset="-128"/>
              </a:rPr>
              <a:t>申告書データを登録するに続いて以下の画面が表示されます。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26</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4338" name="Picture 2" descr="07_住宅控除_1旧"/>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89177" y="1423801"/>
            <a:ext cx="4129087" cy="416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2745226" y="1703161"/>
            <a:ext cx="720725"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1945126" y="3755798"/>
            <a:ext cx="2411413" cy="8636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011801" y="3485923"/>
            <a:ext cx="1006475"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角丸四角形 79"/>
          <p:cNvSpPr>
            <a:spLocks noChangeArrowheads="1"/>
          </p:cNvSpPr>
          <p:nvPr/>
        </p:nvSpPr>
        <p:spPr bwMode="auto">
          <a:xfrm>
            <a:off x="2476992" y="2787657"/>
            <a:ext cx="165100" cy="14287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4585032" y="3767532"/>
            <a:ext cx="2441420" cy="76816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居住開始年月日を入力すると、</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必要な項目だけが表示される</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ようになります。</a:t>
            </a:r>
          </a:p>
        </p:txBody>
      </p:sp>
      <p:sp>
        <p:nvSpPr>
          <p:cNvPr id="20" name="テキスト ボックス 2"/>
          <p:cNvSpPr txBox="1">
            <a:spLocks noChangeArrowheads="1"/>
          </p:cNvSpPr>
          <p:nvPr/>
        </p:nvSpPr>
        <p:spPr bwMode="auto">
          <a:xfrm>
            <a:off x="7254945" y="2401378"/>
            <a:ext cx="4450983" cy="255955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赤い点線にカーソルをあわせると、「給与所得者の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（特定増改築等）住宅借入金等特別控除申告書」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が表示され、転記する項目を確認できます。</a:t>
            </a:r>
          </a:p>
        </p:txBody>
      </p:sp>
      <p:pic>
        <p:nvPicPr>
          <p:cNvPr id="23" name="Picture 12" descr="07_住宅控除_1_赤い線"/>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7359802" y="3140108"/>
            <a:ext cx="2890837" cy="162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角丸四角形 79"/>
          <p:cNvSpPr>
            <a:spLocks noChangeArrowheads="1"/>
          </p:cNvSpPr>
          <p:nvPr/>
        </p:nvSpPr>
        <p:spPr bwMode="auto">
          <a:xfrm>
            <a:off x="8702815" y="3209180"/>
            <a:ext cx="231775" cy="15716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5" name="直線矢印コネクタ 80"/>
          <p:cNvSpPr>
            <a:spLocks noChangeShapeType="1"/>
          </p:cNvSpPr>
          <p:nvPr/>
        </p:nvSpPr>
        <p:spPr bwMode="auto">
          <a:xfrm rot="10800000">
            <a:off x="2642092" y="2840955"/>
            <a:ext cx="461285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cxnSp>
        <p:nvCxnSpPr>
          <p:cNvPr id="26" name="直線矢印コネクタ 80"/>
          <p:cNvCxnSpPr>
            <a:cxnSpLocks noChangeShapeType="1"/>
            <a:stCxn id="19" idx="0"/>
          </p:cNvCxnSpPr>
          <p:nvPr/>
        </p:nvCxnSpPr>
        <p:spPr bwMode="auto">
          <a:xfrm rot="16200000" flipV="1">
            <a:off x="4332805" y="2294595"/>
            <a:ext cx="158408" cy="2787466"/>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27" name="直線矢印コネクタ 80"/>
          <p:cNvCxnSpPr>
            <a:cxnSpLocks noChangeShapeType="1"/>
            <a:stCxn id="19" idx="1"/>
          </p:cNvCxnSpPr>
          <p:nvPr/>
        </p:nvCxnSpPr>
        <p:spPr bwMode="auto">
          <a:xfrm rot="10800000" flipV="1">
            <a:off x="4356540" y="4151614"/>
            <a:ext cx="228492" cy="561"/>
          </a:xfrm>
          <a:prstGeom prst="bentConnector3">
            <a:avLst>
              <a:gd name="adj1" fmla="val 5000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28" name="角丸四角形 79"/>
          <p:cNvSpPr>
            <a:spLocks noChangeArrowheads="1"/>
          </p:cNvSpPr>
          <p:nvPr/>
        </p:nvSpPr>
        <p:spPr bwMode="auto">
          <a:xfrm>
            <a:off x="2799994" y="4813859"/>
            <a:ext cx="682625"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9" name="直線矢印コネクタ 80"/>
          <p:cNvSpPr>
            <a:spLocks noChangeShapeType="1"/>
          </p:cNvSpPr>
          <p:nvPr/>
        </p:nvSpPr>
        <p:spPr bwMode="auto">
          <a:xfrm rot="10800000">
            <a:off x="3493035" y="5032874"/>
            <a:ext cx="1386325" cy="185798"/>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30" name="Text Box 2"/>
          <p:cNvSpPr txBox="1">
            <a:spLocks noChangeArrowheads="1"/>
          </p:cNvSpPr>
          <p:nvPr/>
        </p:nvSpPr>
        <p:spPr bwMode="auto">
          <a:xfrm>
            <a:off x="4585032" y="4831541"/>
            <a:ext cx="2441420" cy="53434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6945952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2</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lv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「給与所得者の（特定増改築等）住宅借入金等特別控除申告書」の金額を入力します。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27</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5362" name="Picture 2" descr="07_住宅控除_2旧"/>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081618"/>
            <a:ext cx="3641480" cy="5757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2471858" y="6124789"/>
            <a:ext cx="684213" cy="26518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2454397" y="1298651"/>
            <a:ext cx="719137"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640698" y="5799407"/>
            <a:ext cx="1655763" cy="25241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7" name="テキスト ボックス 2"/>
          <p:cNvSpPr txBox="1">
            <a:spLocks noChangeArrowheads="1"/>
          </p:cNvSpPr>
          <p:nvPr/>
        </p:nvSpPr>
        <p:spPr bwMode="auto">
          <a:xfrm>
            <a:off x="4781070" y="5124450"/>
            <a:ext cx="3133485" cy="88836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住宅借入金等特別控除申告書の内容を入力すると、住宅借入金等特別控除額が自動で計算されます。</a:t>
            </a:r>
          </a:p>
        </p:txBody>
      </p:sp>
      <p:sp>
        <p:nvSpPr>
          <p:cNvPr id="18" name="直線矢印コネクタ 80"/>
          <p:cNvSpPr>
            <a:spLocks noChangeShapeType="1"/>
          </p:cNvSpPr>
          <p:nvPr/>
        </p:nvSpPr>
        <p:spPr bwMode="auto">
          <a:xfrm rot="10800000" flipV="1">
            <a:off x="4296461" y="5780697"/>
            <a:ext cx="484609"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9" name="直線矢印コネクタ 80"/>
          <p:cNvSpPr>
            <a:spLocks noChangeShapeType="1"/>
          </p:cNvSpPr>
          <p:nvPr/>
        </p:nvSpPr>
        <p:spPr bwMode="auto">
          <a:xfrm rot="10800000">
            <a:off x="3173533" y="6246229"/>
            <a:ext cx="1498422" cy="205853"/>
          </a:xfrm>
          <a:prstGeom prst="bentConnector3">
            <a:avLst>
              <a:gd name="adj1" fmla="val -3458"/>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0" name="Text Box 2"/>
          <p:cNvSpPr txBox="1">
            <a:spLocks noChangeArrowheads="1"/>
          </p:cNvSpPr>
          <p:nvPr/>
        </p:nvSpPr>
        <p:spPr bwMode="auto">
          <a:xfrm>
            <a:off x="3812386" y="6125803"/>
            <a:ext cx="4118642" cy="34563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入力・確認が終わったら、［次へ］ボタンをクリックします。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202874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- 2.</a:t>
            </a:r>
            <a:r>
              <a:rPr lang="en-US" altLang="ja-JP" sz="2400"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給与所得者の（特定増改築等）住宅借入金等特別控除申告書を提出する</a:t>
            </a:r>
            <a:br>
              <a:rPr lang="ja-JP" altLang="en-US" sz="2400" b="1" dirty="0">
                <a:latin typeface="Meiryo UI" panose="020B0604030504040204" pitchFamily="50" charset="-128"/>
                <a:ea typeface="Meiryo UI" panose="020B0604030504040204" pitchFamily="50" charset="-128"/>
              </a:rPr>
            </a:b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居住開始年月日が「平成</a:t>
            </a:r>
            <a:r>
              <a:rPr lang="en-US" altLang="ja-JP" sz="2400" b="1" dirty="0">
                <a:latin typeface="Meiryo UI" panose="020B0604030504040204" pitchFamily="50" charset="-128"/>
                <a:ea typeface="Meiryo UI" panose="020B0604030504040204" pitchFamily="50" charset="-128"/>
              </a:rPr>
              <a:t>30</a:t>
            </a:r>
            <a:r>
              <a:rPr lang="ja-JP" altLang="en-US" sz="2400" b="1" dirty="0">
                <a:latin typeface="Meiryo UI" panose="020B0604030504040204" pitchFamily="50" charset="-128"/>
                <a:ea typeface="Meiryo UI" panose="020B0604030504040204" pitchFamily="50" charset="-128"/>
              </a:rPr>
              <a:t>年</a:t>
            </a:r>
            <a:r>
              <a:rPr lang="en-US" altLang="ja-JP" sz="2400" b="1" dirty="0">
                <a:latin typeface="Meiryo UI" panose="020B0604030504040204" pitchFamily="50" charset="-128"/>
                <a:ea typeface="Meiryo UI" panose="020B0604030504040204" pitchFamily="50" charset="-128"/>
              </a:rPr>
              <a:t>12</a:t>
            </a:r>
            <a:r>
              <a:rPr lang="ja-JP" altLang="en-US" sz="2400" b="1" dirty="0">
                <a:latin typeface="Meiryo UI" panose="020B0604030504040204" pitchFamily="50" charset="-128"/>
                <a:ea typeface="Meiryo UI" panose="020B0604030504040204" pitchFamily="50" charset="-128"/>
              </a:rPr>
              <a:t>月</a:t>
            </a:r>
            <a:r>
              <a:rPr lang="en-US" altLang="ja-JP" sz="2400" b="1" dirty="0">
                <a:latin typeface="Meiryo UI" panose="020B0604030504040204" pitchFamily="50" charset="-128"/>
                <a:ea typeface="Meiryo UI" panose="020B0604030504040204" pitchFamily="50" charset="-128"/>
              </a:rPr>
              <a:t>31</a:t>
            </a:r>
            <a:r>
              <a:rPr lang="ja-JP" altLang="en-US" sz="2400" b="1" dirty="0">
                <a:latin typeface="Meiryo UI" panose="020B0604030504040204" pitchFamily="50" charset="-128"/>
                <a:ea typeface="Meiryo UI" panose="020B0604030504040204" pitchFamily="50" charset="-128"/>
              </a:rPr>
              <a:t>日」以前の場合（</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当ページで「給与所得者の（特定増改築等）住宅借入金等特別控除申告書」の入力は完了です。</a:t>
            </a: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28</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6386" name="Picture 2" descr="07_住宅控除_3"/>
          <p:cNvPicPr>
            <a:picLocks noChangeAspect="1" noChangeArrowheads="1"/>
          </p:cNvPicPr>
          <p:nvPr/>
        </p:nvPicPr>
        <p:blipFill>
          <a:blip r:embed="rId2" cstate="print">
            <a:extLst>
              <a:ext uri="{28A0092B-C50C-407E-A947-70E740481C1C}">
                <a14:useLocalDpi xmlns:a14="http://schemas.microsoft.com/office/drawing/2010/main"/>
              </a:ext>
            </a:extLst>
          </a:blip>
          <a:srcRect/>
          <a:stretch>
            <a:fillRect/>
          </a:stretch>
        </p:blipFill>
        <p:spPr bwMode="auto">
          <a:xfrm>
            <a:off x="640862" y="1158869"/>
            <a:ext cx="4081463" cy="441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2297251" y="5017176"/>
            <a:ext cx="757237" cy="273352"/>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AutoShape 3"/>
          <p:cNvSpPr>
            <a:spLocks noChangeArrowheads="1"/>
          </p:cNvSpPr>
          <p:nvPr/>
        </p:nvSpPr>
        <p:spPr bwMode="auto">
          <a:xfrm>
            <a:off x="1930538" y="3156626"/>
            <a:ext cx="2268538" cy="1474787"/>
          </a:xfrm>
          <a:prstGeom prst="roundRect">
            <a:avLst>
              <a:gd name="adj" fmla="val 10944"/>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AutoShape 4"/>
          <p:cNvSpPr>
            <a:spLocks noChangeArrowheads="1"/>
          </p:cNvSpPr>
          <p:nvPr/>
        </p:nvSpPr>
        <p:spPr bwMode="auto">
          <a:xfrm>
            <a:off x="2729051" y="4728251"/>
            <a:ext cx="684212" cy="288925"/>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4840641" y="3531292"/>
            <a:ext cx="4406065" cy="1026347"/>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添付書類の欄が表示されている場合は、借入等を行った</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金融機関等が発行した「住宅取得資金に係る借入金の年 </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末残高証明書」の画像を添付します。</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3</a:t>
            </a:r>
            <a:r>
              <a:rPr lang="ja-JP" altLang="en-US" sz="1400" b="1" dirty="0">
                <a:latin typeface="Meiryo UI" panose="020B0604030504040204" pitchFamily="50" charset="-128"/>
                <a:ea typeface="Meiryo UI" panose="020B0604030504040204" pitchFamily="50" charset="-128"/>
              </a:rPr>
              <a:t>］</a:t>
            </a:r>
            <a:r>
              <a:rPr lang="en-US" altLang="ja-JP" sz="1400" b="1" dirty="0">
                <a:latin typeface="Meiryo UI" panose="020B0604030504040204" pitchFamily="50" charset="-128"/>
                <a:ea typeface="Meiryo UI" panose="020B0604030504040204" pitchFamily="50" charset="-128"/>
              </a:rPr>
              <a:t>- 4. </a:t>
            </a:r>
            <a:r>
              <a:rPr lang="ja-JP" altLang="en-US" sz="1400" b="1" dirty="0">
                <a:latin typeface="Meiryo UI" panose="020B0604030504040204" pitchFamily="50" charset="-128"/>
                <a:ea typeface="Meiryo UI" panose="020B0604030504040204" pitchFamily="50" charset="-128"/>
              </a:rPr>
              <a:t>控除証明書等を画像で添付する場合の手順</a:t>
            </a:r>
            <a:r>
              <a:rPr kumimoji="0" lang="ja-JP" altLang="en-US" sz="1400" dirty="0">
                <a:latin typeface="Meiryo UI" panose="020B0604030504040204" pitchFamily="50" charset="-128"/>
                <a:ea typeface="Meiryo UI" panose="020B0604030504040204" pitchFamily="50" charset="-128"/>
              </a:rPr>
              <a:t>をご参照ください。</a:t>
            </a:r>
          </a:p>
        </p:txBody>
      </p:sp>
      <p:sp>
        <p:nvSpPr>
          <p:cNvPr id="23" name="直線矢印コネクタ 80"/>
          <p:cNvSpPr>
            <a:spLocks noChangeShapeType="1"/>
          </p:cNvSpPr>
          <p:nvPr/>
        </p:nvSpPr>
        <p:spPr bwMode="auto">
          <a:xfrm rot="10800000">
            <a:off x="4191528" y="3858924"/>
            <a:ext cx="649113" cy="45719"/>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4" name="テキスト ボックス 2"/>
          <p:cNvSpPr txBox="1">
            <a:spLocks noChangeArrowheads="1"/>
          </p:cNvSpPr>
          <p:nvPr/>
        </p:nvSpPr>
        <p:spPr bwMode="auto">
          <a:xfrm>
            <a:off x="4074192" y="5124449"/>
            <a:ext cx="5157504" cy="37375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［内容を保存する］ボタンをクリック後、</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［次へ］ボタンをクリックします。</a:t>
            </a:r>
          </a:p>
        </p:txBody>
      </p:sp>
      <p:sp>
        <p:nvSpPr>
          <p:cNvPr id="25" name="直線矢印コネクタ 80"/>
          <p:cNvSpPr>
            <a:spLocks noChangeShapeType="1"/>
          </p:cNvSpPr>
          <p:nvPr/>
        </p:nvSpPr>
        <p:spPr bwMode="auto">
          <a:xfrm rot="10800000">
            <a:off x="3053291" y="5220416"/>
            <a:ext cx="1020902" cy="7963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26" name="AutoShape 3"/>
          <p:cNvSpPr>
            <a:spLocks noChangeArrowheads="1"/>
          </p:cNvSpPr>
          <p:nvPr/>
        </p:nvSpPr>
        <p:spPr bwMode="auto">
          <a:xfrm>
            <a:off x="2316301" y="1429662"/>
            <a:ext cx="719138"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30539401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- 3. </a:t>
            </a:r>
            <a:r>
              <a:rPr lang="ja-JP" altLang="en-US" sz="2800" b="1" dirty="0">
                <a:latin typeface="Meiryo UI" panose="020B0604030504040204" pitchFamily="50" charset="-128"/>
                <a:ea typeface="Meiryo UI" panose="020B0604030504040204" pitchFamily="50" charset="-128"/>
              </a:rPr>
              <a:t>申告書を提出した後に、誤りに気付いた場合の手順</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［取り下げ］ボタンをクリックして、修正します。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ja-JP" altLang="en-US" sz="1600" dirty="0">
              <a:latin typeface="Meiryo UI" panose="020B0604030504040204" pitchFamily="50" charset="-128"/>
              <a:ea typeface="Meiryo UI" panose="020B0604030504040204" pitchFamily="50" charset="-128"/>
            </a:endParaRPr>
          </a:p>
          <a:p>
            <a:pPr marL="0" indent="0">
              <a:buNone/>
            </a:pP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ただし、提出した申告書をすでに管理者が確認済みの場合、取り下げはできません。</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この場合は、管理者に連絡して申告書の差し戻しを依頼します。</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差戻通知のメールが届いたら、メールのリンクをクリックして当サービスにログインし、</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申告書を訂正して再度提出します。</a:t>
            </a:r>
          </a:p>
          <a:p>
            <a:pPr marL="0" indent="0">
              <a:buNone/>
            </a:pPr>
            <a:r>
              <a:rPr lang="ja-JP" altLang="en-US" sz="1600" dirty="0">
                <a:latin typeface="Meiryo UI" panose="020B0604030504040204" pitchFamily="50" charset="-128"/>
                <a:ea typeface="Meiryo UI" panose="020B0604030504040204" pitchFamily="50" charset="-128"/>
              </a:rPr>
              <a:t> </a:t>
            </a:r>
          </a:p>
          <a:p>
            <a:pPr marL="0" indent="0">
              <a:buNone/>
            </a:pP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29</a:t>
            </a:fld>
            <a:endParaRPr kumimoji="1" lang="ja-JP" altLang="en-US" dirty="0">
              <a:latin typeface="Meiryo UI" panose="020B0604030504040204" pitchFamily="50" charset="-128"/>
              <a:ea typeface="Meiryo UI" panose="020B0604030504040204" pitchFamily="50" charset="-128"/>
            </a:endParaRPr>
          </a:p>
        </p:txBody>
      </p:sp>
      <p:pic>
        <p:nvPicPr>
          <p:cNvPr id="6" name="Picture 2" descr="C:\40 MANUAL\MANUAL\奉行Edge 年末調整申告書クラウド\利用ガイド（提出者向け）\Links\10_証明書類_1.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20645" y="1203325"/>
            <a:ext cx="3468688" cy="331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角丸四角形 79"/>
          <p:cNvSpPr>
            <a:spLocks noChangeArrowheads="1"/>
          </p:cNvSpPr>
          <p:nvPr/>
        </p:nvSpPr>
        <p:spPr bwMode="auto">
          <a:xfrm>
            <a:off x="2035535" y="3977462"/>
            <a:ext cx="659959" cy="2159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1609921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年末調整申告書を提出するまでの流れ</a:t>
            </a:r>
            <a:endParaRPr kumimoji="1" lang="ja-JP" altLang="en-US" sz="2800" b="1" dirty="0">
              <a:latin typeface="Meiryo UI" panose="020B0604030504040204" pitchFamily="50" charset="-128"/>
              <a:ea typeface="Meiryo UI" panose="020B0604030504040204" pitchFamily="50" charset="-128"/>
            </a:endParaRPr>
          </a:p>
        </p:txBody>
      </p:sp>
      <p:sp>
        <p:nvSpPr>
          <p:cNvPr id="3" name="コンテンツ プレースホルダー 2"/>
          <p:cNvSpPr>
            <a:spLocks noGrp="1"/>
          </p:cNvSpPr>
          <p:nvPr>
            <p:ph idx="1"/>
          </p:nvPr>
        </p:nvSpPr>
        <p:spPr>
          <a:xfrm>
            <a:off x="413261" y="850790"/>
            <a:ext cx="11654913" cy="5829620"/>
          </a:xfrm>
        </p:spPr>
        <p:txBody>
          <a:bodyPr>
            <a:noAutofit/>
          </a:bodyPr>
          <a:lstStyle/>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1</a:t>
            </a:r>
            <a:r>
              <a:rPr lang="ja-JP" altLang="en-US" sz="2000" dirty="0">
                <a:latin typeface="Meiryo UI" panose="020B0604030504040204" pitchFamily="50" charset="-128"/>
                <a:ea typeface="Meiryo UI" panose="020B0604030504040204" pitchFamily="50" charset="-128"/>
              </a:rPr>
              <a:t>］前準備</a:t>
            </a:r>
            <a:br>
              <a:rPr kumimoji="1" lang="en-US" altLang="ja-JP" sz="2000" dirty="0">
                <a:latin typeface="Meiryo UI" panose="020B0604030504040204" pitchFamily="50" charset="-128"/>
                <a:ea typeface="Meiryo UI" panose="020B0604030504040204" pitchFamily="50" charset="-128"/>
              </a:rPr>
            </a:br>
            <a:r>
              <a:rPr kumimoji="1" lang="en-US" altLang="ja-JP" sz="2000" dirty="0">
                <a:latin typeface="Meiryo UI" panose="020B0604030504040204" pitchFamily="50" charset="-128"/>
                <a:ea typeface="Meiryo UI" panose="020B0604030504040204" pitchFamily="50" charset="-128"/>
              </a:rPr>
              <a:t> </a:t>
            </a:r>
            <a:r>
              <a:rPr kumimoji="1" lang="ja-JP" altLang="en-US" sz="2000" dirty="0">
                <a:latin typeface="Meiryo UI" panose="020B0604030504040204" pitchFamily="50" charset="-128"/>
                <a:ea typeface="Meiryo UI" panose="020B0604030504040204" pitchFamily="50" charset="-128"/>
              </a:rPr>
              <a:t>　　　 </a:t>
            </a:r>
            <a:r>
              <a:rPr kumimoji="1"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メールが届くための設定を確認する</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2. </a:t>
            </a:r>
            <a:r>
              <a:rPr lang="ja-JP" altLang="en-US" sz="2000" dirty="0">
                <a:latin typeface="Meiryo UI" panose="020B0604030504040204" pitchFamily="50" charset="-128"/>
                <a:ea typeface="Meiryo UI" panose="020B0604030504040204" pitchFamily="50" charset="-128"/>
              </a:rPr>
              <a:t>当サービスで提出する申告書を確認する</a:t>
            </a:r>
            <a:br>
              <a:rPr lang="en-US" altLang="ja-JP" sz="2000" dirty="0">
                <a:latin typeface="Meiryo UI" panose="020B0604030504040204" pitchFamily="50" charset="-128"/>
                <a:ea typeface="Meiryo UI" panose="020B0604030504040204" pitchFamily="50" charset="-128"/>
              </a:rPr>
            </a:br>
            <a:endParaRPr kumimoji="1"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2</a:t>
            </a:r>
            <a:r>
              <a:rPr lang="ja-JP" altLang="en-US" sz="2000" dirty="0">
                <a:latin typeface="Meiryo UI" panose="020B0604030504040204" pitchFamily="50" charset="-128"/>
                <a:ea typeface="Meiryo UI" panose="020B0604030504040204" pitchFamily="50" charset="-128"/>
              </a:rPr>
              <a:t>］申告書提出の流れ</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当サービスにログインする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2. </a:t>
            </a:r>
            <a:r>
              <a:rPr lang="ja-JP" altLang="en-US" sz="2000" dirty="0">
                <a:latin typeface="Meiryo UI" panose="020B0604030504040204" pitchFamily="50" charset="-128"/>
                <a:ea typeface="Meiryo UI" panose="020B0604030504040204" pitchFamily="50" charset="-128"/>
              </a:rPr>
              <a:t>提出する申告書を選択する</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3. </a:t>
            </a:r>
            <a:r>
              <a:rPr lang="ja-JP" altLang="en-US" sz="2000" dirty="0">
                <a:latin typeface="Meiryo UI" panose="020B0604030504040204" pitchFamily="50" charset="-128"/>
                <a:ea typeface="Meiryo UI" panose="020B0604030504040204" pitchFamily="50" charset="-128"/>
              </a:rPr>
              <a:t>申告書データを登録する </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給与所得者の扶養控除等（異動）申告書 等</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給与所得者の保険料控除申告書</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4. </a:t>
            </a:r>
            <a:r>
              <a:rPr lang="ja-JP" altLang="en-US" sz="2000" dirty="0">
                <a:latin typeface="Meiryo UI" panose="020B0604030504040204" pitchFamily="50" charset="-128"/>
                <a:ea typeface="Meiryo UI" panose="020B0604030504040204" pitchFamily="50" charset="-128"/>
              </a:rPr>
              <a:t>登録内容を確認して提出する</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5. </a:t>
            </a:r>
            <a:r>
              <a:rPr lang="ja-JP" altLang="en-US" sz="2000" dirty="0">
                <a:latin typeface="Meiryo UI" panose="020B0604030504040204" pitchFamily="50" charset="-128"/>
                <a:ea typeface="Meiryo UI" panose="020B0604030504040204" pitchFamily="50" charset="-128"/>
              </a:rPr>
              <a:t>台紙を印刷して、証明書類を貼って提出する</a:t>
            </a:r>
            <a:br>
              <a:rPr lang="en-US" altLang="ja-JP" sz="2000" dirty="0">
                <a:latin typeface="Meiryo UI" panose="020B0604030504040204" pitchFamily="50" charset="-128"/>
                <a:ea typeface="Meiryo UI" panose="020B0604030504040204" pitchFamily="50" charset="-128"/>
              </a:rPr>
            </a:br>
            <a:endParaRPr lang="en-US" altLang="ja-JP" sz="2000" dirty="0">
              <a:latin typeface="Meiryo UI" panose="020B0604030504040204" pitchFamily="50" charset="-128"/>
              <a:ea typeface="Meiryo UI" panose="020B0604030504040204" pitchFamily="50" charset="-128"/>
            </a:endParaRPr>
          </a:p>
          <a:p>
            <a:pPr marL="0" indent="0">
              <a:buNone/>
            </a:pPr>
            <a:r>
              <a:rPr lang="ja-JP" altLang="en-US" sz="2000" dirty="0">
                <a:latin typeface="Meiryo UI" panose="020B0604030504040204" pitchFamily="50" charset="-128"/>
                <a:ea typeface="Meiryo UI" panose="020B0604030504040204" pitchFamily="50" charset="-128"/>
              </a:rPr>
              <a:t>［</a:t>
            </a:r>
            <a:r>
              <a:rPr lang="en-US" altLang="ja-JP" sz="2000" dirty="0">
                <a:latin typeface="Meiryo UI" panose="020B0604030504040204" pitchFamily="50" charset="-128"/>
                <a:ea typeface="Meiryo UI" panose="020B0604030504040204" pitchFamily="50" charset="-128"/>
              </a:rPr>
              <a:t>3</a:t>
            </a:r>
            <a:r>
              <a:rPr lang="ja-JP" altLang="en-US" sz="2000" dirty="0">
                <a:latin typeface="Meiryo UI" panose="020B0604030504040204" pitchFamily="50" charset="-128"/>
                <a:ea typeface="Meiryo UI" panose="020B0604030504040204" pitchFamily="50" charset="-128"/>
              </a:rPr>
              <a:t>］こんなときは</a:t>
            </a:r>
            <a:br>
              <a:rPr lang="en-US" altLang="ja-JP" sz="2000" dirty="0">
                <a:latin typeface="Meiryo UI" panose="020B0604030504040204" pitchFamily="50" charset="-128"/>
                <a:ea typeface="Meiryo UI" panose="020B0604030504040204" pitchFamily="50" charset="-128"/>
              </a:rPr>
            </a:br>
            <a:r>
              <a:rPr lang="en-US" altLang="ja-JP" sz="2000" dirty="0">
                <a:latin typeface="Meiryo UI" panose="020B0604030504040204" pitchFamily="50" charset="-128"/>
                <a:ea typeface="Meiryo UI" panose="020B0604030504040204" pitchFamily="50" charset="-128"/>
              </a:rPr>
              <a:t>    </a:t>
            </a: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1. </a:t>
            </a:r>
            <a:r>
              <a:rPr lang="ja-JP" altLang="en-US" sz="2000" dirty="0">
                <a:latin typeface="Meiryo UI" panose="020B0604030504040204" pitchFamily="50" charset="-128"/>
                <a:ea typeface="Meiryo UI" panose="020B0604030504040204" pitchFamily="50" charset="-128"/>
              </a:rPr>
              <a:t>保険料控除の記入例</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2. </a:t>
            </a:r>
            <a:r>
              <a:rPr lang="ja-JP" altLang="en-US" sz="2000" dirty="0">
                <a:latin typeface="Meiryo UI" panose="020B0604030504040204" pitchFamily="50" charset="-128"/>
                <a:ea typeface="Meiryo UI" panose="020B0604030504040204" pitchFamily="50" charset="-128"/>
              </a:rPr>
              <a:t>給与所得者の（特定増改築等）住宅借入金等特別控除申告書を提出する</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3. </a:t>
            </a:r>
            <a:r>
              <a:rPr lang="ja-JP" altLang="en-US" sz="2000" dirty="0">
                <a:latin typeface="Meiryo UI" panose="020B0604030504040204" pitchFamily="50" charset="-128"/>
                <a:ea typeface="Meiryo UI" panose="020B0604030504040204" pitchFamily="50" charset="-128"/>
              </a:rPr>
              <a:t>申告書を提出した後に、誤りに気付いた場合の手順</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4. </a:t>
            </a:r>
            <a:r>
              <a:rPr lang="ja-JP" altLang="en-US" sz="2000" dirty="0">
                <a:latin typeface="Meiryo UI" panose="020B0604030504040204" pitchFamily="50" charset="-128"/>
                <a:ea typeface="Meiryo UI" panose="020B0604030504040204" pitchFamily="50" charset="-128"/>
              </a:rPr>
              <a:t>控除証明書等を電子データで添付する場合の手順</a:t>
            </a:r>
            <a:br>
              <a:rPr lang="en-US" altLang="ja-JP" sz="2000" dirty="0">
                <a:latin typeface="Meiryo UI" panose="020B0604030504040204" pitchFamily="50" charset="-128"/>
                <a:ea typeface="Meiryo UI" panose="020B0604030504040204" pitchFamily="50" charset="-128"/>
              </a:rPr>
            </a:br>
            <a:r>
              <a:rPr lang="ja-JP" altLang="en-US"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5. </a:t>
            </a:r>
            <a:r>
              <a:rPr lang="ja-JP" altLang="en-US" sz="2000" dirty="0">
                <a:latin typeface="Meiryo UI" panose="020B0604030504040204" pitchFamily="50" charset="-128"/>
                <a:ea typeface="Meiryo UI" panose="020B0604030504040204" pitchFamily="50" charset="-128"/>
              </a:rPr>
              <a:t>控除証明書等を画像で添付する場合の手順</a:t>
            </a: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026395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- 4. </a:t>
            </a:r>
            <a:r>
              <a:rPr lang="ja-JP" altLang="en-US" sz="2800" b="1" dirty="0">
                <a:latin typeface="Meiryo UI" panose="020B0604030504040204" pitchFamily="50" charset="-128"/>
                <a:ea typeface="Meiryo UI" panose="020B0604030504040204" pitchFamily="50" charset="-128"/>
              </a:rPr>
              <a:t>控除証明書等を電子データで添付する場合の手順</a:t>
            </a:r>
          </a:p>
        </p:txBody>
      </p:sp>
      <p:sp>
        <p:nvSpPr>
          <p:cNvPr id="3" name="コンテンツ プレースホルダー 2"/>
          <p:cNvSpPr>
            <a:spLocks noGrp="1"/>
          </p:cNvSpPr>
          <p:nvPr>
            <p:ph idx="1"/>
          </p:nvPr>
        </p:nvSpPr>
        <p:spPr>
          <a:xfrm>
            <a:off x="389614" y="803082"/>
            <a:ext cx="10964186" cy="5586894"/>
          </a:xfrm>
        </p:spPr>
        <p:txBody>
          <a:bodyPr>
            <a:normAutofit/>
          </a:bodyPr>
          <a:lstStyle/>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控除証明書等を電子データで取得して添付する方法は以下の</a:t>
            </a: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通りあります。</a:t>
            </a: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①保険会社等から取得した電子データを添付</a:t>
            </a:r>
          </a:p>
          <a:p>
            <a:pPr marL="0" indent="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②</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マイナポータル</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から取得して添付</a:t>
            </a:r>
          </a:p>
          <a:p>
            <a:pPr marL="0" indent="177800" eaLnBrk="0" fontAlgn="base" hangingPunct="0">
              <a:lnSpc>
                <a:spcPct val="100000"/>
              </a:lnSpc>
              <a:spcBef>
                <a:spcPct val="0"/>
              </a:spcBef>
              <a:spcAft>
                <a:spcPct val="0"/>
              </a:spcAft>
              <a:buNone/>
            </a:pP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電子データで提出できる控除証明書等は以下です。</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　</a:t>
            </a: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30</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graphicFrame>
        <p:nvGraphicFramePr>
          <p:cNvPr id="17" name="表 16">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495901232"/>
              </p:ext>
            </p:extLst>
          </p:nvPr>
        </p:nvGraphicFramePr>
        <p:xfrm>
          <a:off x="530419" y="2174581"/>
          <a:ext cx="10087886" cy="2781753"/>
        </p:xfrm>
        <a:graphic>
          <a:graphicData uri="http://schemas.openxmlformats.org/drawingml/2006/table">
            <a:tbl>
              <a:tblPr firstRow="1" bandRow="1">
                <a:tableStyleId>{5A111915-BE36-4E01-A7E5-04B1672EAD32}</a:tableStyleId>
              </a:tblPr>
              <a:tblGrid>
                <a:gridCol w="2582186">
                  <a:extLst>
                    <a:ext uri="{9D8B030D-6E8A-4147-A177-3AD203B41FA5}">
                      <a16:colId xmlns:a16="http://schemas.microsoft.com/office/drawing/2014/main" val="2764298941"/>
                    </a:ext>
                  </a:extLst>
                </a:gridCol>
                <a:gridCol w="2524125">
                  <a:extLst>
                    <a:ext uri="{9D8B030D-6E8A-4147-A177-3AD203B41FA5}">
                      <a16:colId xmlns:a16="http://schemas.microsoft.com/office/drawing/2014/main" val="2147211549"/>
                    </a:ext>
                  </a:extLst>
                </a:gridCol>
                <a:gridCol w="4981575">
                  <a:extLst>
                    <a:ext uri="{9D8B030D-6E8A-4147-A177-3AD203B41FA5}">
                      <a16:colId xmlns:a16="http://schemas.microsoft.com/office/drawing/2014/main" val="840295438"/>
                    </a:ext>
                  </a:extLst>
                </a:gridCol>
              </a:tblGrid>
              <a:tr h="462253">
                <a:tc>
                  <a:txBody>
                    <a:bodyPr/>
                    <a:lstStyle/>
                    <a:p>
                      <a:pPr algn="l"/>
                      <a:r>
                        <a:rPr kumimoji="1" lang="ja-JP" altLang="en-US" sz="1400" dirty="0">
                          <a:latin typeface="メイリオ" panose="020B0604030504040204" pitchFamily="50" charset="-128"/>
                          <a:ea typeface="メイリオ" panose="020B0604030504040204" pitchFamily="50" charset="-128"/>
                        </a:rPr>
                        <a:t>提出する申告書</a:t>
                      </a:r>
                    </a:p>
                  </a:txBody>
                  <a:tcPr anchor="ctr"/>
                </a:tc>
                <a:tc>
                  <a:txBody>
                    <a:bodyPr/>
                    <a:lstStyle/>
                    <a:p>
                      <a:pPr algn="l"/>
                      <a:r>
                        <a:rPr kumimoji="1" lang="ja-JP" altLang="en-US" sz="1400" dirty="0">
                          <a:latin typeface="メイリオ" panose="020B0604030504040204" pitchFamily="50" charset="-128"/>
                          <a:ea typeface="メイリオ" panose="020B0604030504040204" pitchFamily="50" charset="-128"/>
                        </a:rPr>
                        <a:t>控除証明書等</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補足</a:t>
                      </a:r>
                    </a:p>
                  </a:txBody>
                  <a:tcPr anchor="ctr"/>
                </a:tc>
                <a:extLst>
                  <a:ext uri="{0D108BD9-81ED-4DB2-BD59-A6C34878D82A}">
                    <a16:rowId xmlns:a16="http://schemas.microsoft.com/office/drawing/2014/main" val="1208899390"/>
                  </a:ext>
                </a:extLst>
              </a:tr>
              <a:tr h="301025">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保険料控除申告書</a:t>
                      </a: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生命保険料控除証明書</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618763676"/>
                  </a:ext>
                </a:extLst>
              </a:tr>
              <a:tr h="0">
                <a:tc v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地震保険料控除証明書</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136946484"/>
                  </a:ext>
                </a:extLst>
              </a:tr>
              <a:tr h="834425">
                <a:tc rowSpan="2">
                  <a:txBody>
                    <a:bodyPr/>
                    <a:lstStyle/>
                    <a:p>
                      <a:r>
                        <a:rPr kumimoji="1" lang="zh-TW" altLang="en-US" sz="1400" dirty="0">
                          <a:latin typeface="メイリオ" panose="020B0604030504040204" pitchFamily="50" charset="-128"/>
                          <a:ea typeface="メイリオ" panose="020B0604030504040204" pitchFamily="50" charset="-128"/>
                        </a:rPr>
                        <a:t>住宅借入金等特別控除申告書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zh-TW" altLang="en-US" sz="1400" dirty="0">
                          <a:latin typeface="メイリオ" panose="020B0604030504040204" pitchFamily="50" charset="-128"/>
                          <a:ea typeface="メイリオ" panose="020B0604030504040204" pitchFamily="50" charset="-128"/>
                        </a:rPr>
                        <a:t>住宅借入金等特別控除証明書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令和１年以降に住宅を取得した場合（居住開始年月日が令和１年以降の場合）で、居住開始年分の確定申告書を提出する際に翌年分以降の住宅借入金等特別控除証明書について、電子データでの交付を希望した場合だけ電子データで提出できます。</a:t>
                      </a:r>
                    </a:p>
                  </a:txBody>
                  <a:tcPr anchor="ctr"/>
                </a:tc>
                <a:extLst>
                  <a:ext uri="{0D108BD9-81ED-4DB2-BD59-A6C34878D82A}">
                    <a16:rowId xmlns:a16="http://schemas.microsoft.com/office/drawing/2014/main" val="3717213150"/>
                  </a:ext>
                </a:extLst>
              </a:tr>
              <a:tr h="551660">
                <a:tc vMerge="1">
                  <a:txBody>
                    <a:bodyPr/>
                    <a:lstStyle/>
                    <a:p>
                      <a:endParaRPr kumimoji="1" lang="ja-JP" altLang="en-US"/>
                    </a:p>
                  </a:txBody>
                  <a:tcPr/>
                </a:tc>
                <a:tc>
                  <a:txBody>
                    <a:bodyPr/>
                    <a:lstStyle/>
                    <a:p>
                      <a:r>
                        <a:rPr kumimoji="1" lang="zh-TW" altLang="en-US" sz="1400" dirty="0">
                          <a:latin typeface="メイリオ" panose="020B0604030504040204" pitchFamily="50" charset="-128"/>
                          <a:ea typeface="メイリオ" panose="020B0604030504040204" pitchFamily="50" charset="-128"/>
                        </a:rPr>
                        <a:t>年末残高証明書</a:t>
                      </a:r>
                      <a:endParaRPr kumimoji="1" lang="ja-JP" altLang="en-US" sz="1400"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令和１年以降に住宅を取得した場合（居住開始年月日が令和１年以降の場合）だけ電子データで提出できます。</a:t>
                      </a:r>
                    </a:p>
                  </a:txBody>
                  <a:tcPr anchor="ctr"/>
                </a:tc>
                <a:extLst>
                  <a:ext uri="{0D108BD9-81ED-4DB2-BD59-A6C34878D82A}">
                    <a16:rowId xmlns:a16="http://schemas.microsoft.com/office/drawing/2014/main" val="832708129"/>
                  </a:ext>
                </a:extLst>
              </a:tr>
            </a:tbl>
          </a:graphicData>
        </a:graphic>
      </p:graphicFrame>
      <p:cxnSp>
        <p:nvCxnSpPr>
          <p:cNvPr id="7" name="直線コネクタ 6"/>
          <p:cNvCxnSpPr/>
          <p:nvPr/>
        </p:nvCxnSpPr>
        <p:spPr>
          <a:xfrm>
            <a:off x="3108962" y="2174581"/>
            <a:ext cx="15238" cy="2781753"/>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線コネクタ 17"/>
          <p:cNvCxnSpPr/>
          <p:nvPr/>
        </p:nvCxnSpPr>
        <p:spPr>
          <a:xfrm>
            <a:off x="5616697" y="2174581"/>
            <a:ext cx="0" cy="2781753"/>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直線コネクタ 22"/>
          <p:cNvCxnSpPr/>
          <p:nvPr/>
        </p:nvCxnSpPr>
        <p:spPr>
          <a:xfrm flipV="1">
            <a:off x="530419" y="3242735"/>
            <a:ext cx="2578543" cy="16932"/>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19136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- 4. </a:t>
            </a:r>
            <a:r>
              <a:rPr lang="ja-JP" altLang="en-US" sz="2400" b="1" dirty="0">
                <a:latin typeface="Meiryo UI" panose="020B0604030504040204" pitchFamily="50" charset="-128"/>
                <a:ea typeface="Meiryo UI" panose="020B0604030504040204" pitchFamily="50" charset="-128"/>
              </a:rPr>
              <a:t>控除証明書等を電子データで添付する場合の手順</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①保険会社等から取得した電子データを添付</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31</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17410" name="Picture 2" descr="C:\40 MANUAL\MANUAL\奉行Edge 年末調整申告書クラウド\利用ガイド（提出者向け）\Links\11_マイナ_1.jpg"/>
          <p:cNvPicPr>
            <a:picLocks noChangeAspect="1" noChangeArrowheads="1"/>
          </p:cNvPicPr>
          <p:nvPr/>
        </p:nvPicPr>
        <p:blipFill>
          <a:blip r:embed="rId2" r:link="rId3" cstate="print">
            <a:extLst>
              <a:ext uri="{28A0092B-C50C-407E-A947-70E740481C1C}">
                <a14:useLocalDpi xmlns:a14="http://schemas.microsoft.com/office/drawing/2010/main"/>
              </a:ext>
            </a:extLst>
          </a:blip>
          <a:srcRect/>
          <a:stretch>
            <a:fillRect/>
          </a:stretch>
        </p:blipFill>
        <p:spPr bwMode="auto">
          <a:xfrm>
            <a:off x="693658" y="1158869"/>
            <a:ext cx="2431721" cy="40611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コンテンツ プレースホルダー 2"/>
          <p:cNvSpPr>
            <a:spLocks noGrp="1"/>
          </p:cNvSpPr>
          <p:nvPr>
            <p:ph idx="1"/>
          </p:nvPr>
        </p:nvSpPr>
        <p:spPr>
          <a:xfrm>
            <a:off x="389614" y="803082"/>
            <a:ext cx="10964186" cy="5586894"/>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保険会社等のホームページから控除証明書等の電子データを取得している場合の添付手順です。</a:t>
            </a: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3" name="角丸四角形 79"/>
          <p:cNvSpPr>
            <a:spLocks noChangeArrowheads="1"/>
          </p:cNvSpPr>
          <p:nvPr/>
        </p:nvSpPr>
        <p:spPr bwMode="auto">
          <a:xfrm>
            <a:off x="829435" y="3431575"/>
            <a:ext cx="611187"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8" name="テキスト ボックス 2"/>
          <p:cNvSpPr txBox="1">
            <a:spLocks noChangeArrowheads="1"/>
          </p:cNvSpPr>
          <p:nvPr/>
        </p:nvSpPr>
        <p:spPr bwMode="auto">
          <a:xfrm>
            <a:off x="790965" y="3756025"/>
            <a:ext cx="2387488" cy="7477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と連携する」の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チェックは外して［次へ］ボタンをクリックします。</a:t>
            </a:r>
          </a:p>
        </p:txBody>
      </p:sp>
      <p:pic>
        <p:nvPicPr>
          <p:cNvPr id="1028" name="Picture 4" descr="12_電子控除証明書_2"/>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3436196" y="1128027"/>
            <a:ext cx="3233052" cy="2030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9" name="直線矢印コネクタ 80"/>
          <p:cNvCxnSpPr>
            <a:cxnSpLocks noChangeShapeType="1"/>
            <a:stCxn id="18" idx="0"/>
            <a:endCxn id="3" idx="3"/>
          </p:cNvCxnSpPr>
          <p:nvPr/>
        </p:nvCxnSpPr>
        <p:spPr bwMode="auto">
          <a:xfrm rot="16200000" flipV="1">
            <a:off x="1577429" y="3348744"/>
            <a:ext cx="270475" cy="54408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sp>
        <p:nvSpPr>
          <p:cNvPr id="10" name="右矢印 9"/>
          <p:cNvSpPr/>
          <p:nvPr/>
        </p:nvSpPr>
        <p:spPr>
          <a:xfrm>
            <a:off x="3125379" y="2278964"/>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79"/>
          <p:cNvSpPr>
            <a:spLocks noChangeArrowheads="1"/>
          </p:cNvSpPr>
          <p:nvPr/>
        </p:nvSpPr>
        <p:spPr bwMode="auto">
          <a:xfrm>
            <a:off x="4477711" y="1296638"/>
            <a:ext cx="647700" cy="43180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0" name="AutoShape 6"/>
          <p:cNvSpPr>
            <a:spLocks noChangeArrowheads="1"/>
          </p:cNvSpPr>
          <p:nvPr/>
        </p:nvSpPr>
        <p:spPr bwMode="auto">
          <a:xfrm>
            <a:off x="4372936" y="2045501"/>
            <a:ext cx="865188" cy="179387"/>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23" name="AutoShape 7"/>
          <p:cNvSpPr>
            <a:spLocks noChangeArrowheads="1"/>
          </p:cNvSpPr>
          <p:nvPr/>
        </p:nvSpPr>
        <p:spPr bwMode="auto">
          <a:xfrm>
            <a:off x="4944436" y="2335343"/>
            <a:ext cx="323850" cy="144463"/>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1" name="直線矢印コネクタ 80"/>
          <p:cNvCxnSpPr>
            <a:cxnSpLocks noChangeShapeType="1"/>
          </p:cNvCxnSpPr>
          <p:nvPr/>
        </p:nvCxnSpPr>
        <p:spPr bwMode="auto">
          <a:xfrm rot="16200000" flipV="1">
            <a:off x="5030307" y="2328756"/>
            <a:ext cx="673488" cy="257851"/>
          </a:xfrm>
          <a:prstGeom prst="bentConnector3">
            <a:avLst>
              <a:gd name="adj1" fmla="val 92350"/>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cxnSp>
        <p:nvCxnSpPr>
          <p:cNvPr id="1027" name="直線矢印コネクタ 80"/>
          <p:cNvCxnSpPr>
            <a:cxnSpLocks noChangeShapeType="1"/>
            <a:stCxn id="30" idx="0"/>
          </p:cNvCxnSpPr>
          <p:nvPr/>
        </p:nvCxnSpPr>
        <p:spPr bwMode="auto">
          <a:xfrm flipV="1">
            <a:off x="5104691" y="2496059"/>
            <a:ext cx="1671" cy="238302"/>
          </a:xfrm>
          <a:prstGeom prst="straightConnector1">
            <a:avLst/>
          </a:prstGeom>
          <a:noFill/>
          <a:ln w="25400" algn="ctr">
            <a:solidFill>
              <a:srgbClr val="FF0000"/>
            </a:solidFill>
            <a:round/>
            <a:headEnd type="none" w="lg" len="lg"/>
            <a:tailEnd type="none" w="lg" len="lg"/>
          </a:ln>
          <a:extLst>
            <a:ext uri="{909E8E84-426E-40DD-AFC4-6F175D3DCCD1}">
              <a14:hiddenFill xmlns:a14="http://schemas.microsoft.com/office/drawing/2010/main">
                <a:noFill/>
              </a14:hiddenFill>
            </a:ext>
          </a:extLst>
        </p:spPr>
      </p:cxnSp>
      <p:sp>
        <p:nvSpPr>
          <p:cNvPr id="30" name="テキスト ボックス 2"/>
          <p:cNvSpPr txBox="1">
            <a:spLocks noChangeArrowheads="1"/>
          </p:cNvSpPr>
          <p:nvPr/>
        </p:nvSpPr>
        <p:spPr bwMode="auto">
          <a:xfrm>
            <a:off x="3758248" y="2734361"/>
            <a:ext cx="2692886" cy="1611136"/>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控除対象となる項目で「あり」を</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選択し、控除証明書の電子データの［参照］ボタンをクリックします。</a:t>
            </a: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例</a:t>
            </a:r>
            <a:r>
              <a:rPr kumimoji="0" lang="en-US" altLang="ja-JP" sz="1400" dirty="0">
                <a:latin typeface="Meiryo UI" panose="020B0604030504040204" pitchFamily="50" charset="-128"/>
                <a:ea typeface="Meiryo UI" panose="020B0604030504040204" pitchFamily="50" charset="-128"/>
              </a:rPr>
              <a:t>】</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画面は、一般の生命保険料の控除証明書（電子データ）を添付する場合です。</a:t>
            </a:r>
          </a:p>
        </p:txBody>
      </p:sp>
      <p:pic>
        <p:nvPicPr>
          <p:cNvPr id="1037" name="Picture 11" descr="12_電子控除証明書_3"/>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6902817" y="1298581"/>
            <a:ext cx="2657475" cy="167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 name="右矢印 46"/>
          <p:cNvSpPr/>
          <p:nvPr/>
        </p:nvSpPr>
        <p:spPr>
          <a:xfrm>
            <a:off x="6645602" y="2247115"/>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8" name="テキスト ボックス 2"/>
          <p:cNvSpPr txBox="1">
            <a:spLocks noChangeArrowheads="1"/>
          </p:cNvSpPr>
          <p:nvPr/>
        </p:nvSpPr>
        <p:spPr bwMode="auto">
          <a:xfrm>
            <a:off x="6892807" y="2988234"/>
            <a:ext cx="2692886" cy="1061318"/>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控除証明書の電子データが保存</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されている場所から添付したい</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ファイルを選択し、［開く］ボタン</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をクリックします。</a:t>
            </a:r>
          </a:p>
        </p:txBody>
      </p:sp>
      <p:sp>
        <p:nvSpPr>
          <p:cNvPr id="1038" name="角丸四角形 79"/>
          <p:cNvSpPr>
            <a:spLocks noChangeArrowheads="1"/>
          </p:cNvSpPr>
          <p:nvPr/>
        </p:nvSpPr>
        <p:spPr bwMode="auto">
          <a:xfrm>
            <a:off x="8847065" y="2835166"/>
            <a:ext cx="323850" cy="1079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2" name="矢印: 折線 37">
            <a:extLst>
              <a:ext uri="{FF2B5EF4-FFF2-40B4-BE49-F238E27FC236}">
                <a16:creationId xmlns:a16="http://schemas.microsoft.com/office/drawing/2014/main" id="{B7770878-5605-4ECA-8397-B890DA581B30}"/>
              </a:ext>
            </a:extLst>
          </p:cNvPr>
          <p:cNvSpPr/>
          <p:nvPr/>
        </p:nvSpPr>
        <p:spPr>
          <a:xfrm rot="16200000" flipH="1" flipV="1">
            <a:off x="8986857" y="2942235"/>
            <a:ext cx="1926098" cy="712314"/>
          </a:xfrm>
          <a:prstGeom prst="bentArrow">
            <a:avLst>
              <a:gd name="adj1" fmla="val 25000"/>
              <a:gd name="adj2" fmla="val 24350"/>
              <a:gd name="adj3" fmla="val 25000"/>
              <a:gd name="adj4" fmla="val 43750"/>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1041" name="Picture 13" descr="C:\40 MANUAL\MANUAL\奉行Edge 年末調整申告書クラウド\利用ガイド（提出者向け）\Links\12_電子控除証明書_4.jpg"/>
          <p:cNvPicPr>
            <a:picLocks noChangeAspect="1" noChangeArrowheads="1"/>
          </p:cNvPicPr>
          <p:nvPr/>
        </p:nvPicPr>
        <p:blipFill rotWithShape="1">
          <a:blip r:embed="rId6" r:link="rId7" cstate="print">
            <a:extLst>
              <a:ext uri="{28A0092B-C50C-407E-A947-70E740481C1C}">
                <a14:useLocalDpi xmlns:a14="http://schemas.microsoft.com/office/drawing/2010/main"/>
              </a:ext>
            </a:extLst>
          </a:blip>
          <a:srcRect b="22231"/>
          <a:stretch/>
        </p:blipFill>
        <p:spPr bwMode="auto">
          <a:xfrm>
            <a:off x="8409982" y="4261441"/>
            <a:ext cx="3184525" cy="1759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42" name="角丸四角形 3"/>
          <p:cNvSpPr>
            <a:spLocks noChangeArrowheads="1"/>
          </p:cNvSpPr>
          <p:nvPr/>
        </p:nvSpPr>
        <p:spPr bwMode="auto">
          <a:xfrm>
            <a:off x="8409982" y="4717605"/>
            <a:ext cx="1876425" cy="1260475"/>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55" name="テキスト ボックス 2"/>
          <p:cNvSpPr txBox="1">
            <a:spLocks noChangeArrowheads="1"/>
          </p:cNvSpPr>
          <p:nvPr/>
        </p:nvSpPr>
        <p:spPr bwMode="auto">
          <a:xfrm>
            <a:off x="10327411" y="4907694"/>
            <a:ext cx="1662493" cy="73340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添付した控除証明書</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の内容が、自動的に</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反映されます。</a:t>
            </a:r>
          </a:p>
        </p:txBody>
      </p:sp>
      <p:sp>
        <p:nvSpPr>
          <p:cNvPr id="33" name="角丸四角形 79"/>
          <p:cNvSpPr>
            <a:spLocks noChangeArrowheads="1"/>
          </p:cNvSpPr>
          <p:nvPr/>
        </p:nvSpPr>
        <p:spPr bwMode="auto">
          <a:xfrm>
            <a:off x="1628639" y="5033134"/>
            <a:ext cx="546152" cy="186926"/>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28638400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矢印: 折線 37">
            <a:extLst>
              <a:ext uri="{FF2B5EF4-FFF2-40B4-BE49-F238E27FC236}">
                <a16:creationId xmlns:a16="http://schemas.microsoft.com/office/drawing/2014/main" id="{B7770878-5605-4ECA-8397-B890DA581B30}"/>
              </a:ext>
            </a:extLst>
          </p:cNvPr>
          <p:cNvSpPr/>
          <p:nvPr/>
        </p:nvSpPr>
        <p:spPr>
          <a:xfrm rot="16200000" flipH="1" flipV="1">
            <a:off x="9827446" y="2933184"/>
            <a:ext cx="1926098" cy="712314"/>
          </a:xfrm>
          <a:prstGeom prst="bentArrow">
            <a:avLst>
              <a:gd name="adj1" fmla="val 25000"/>
              <a:gd name="adj2" fmla="val 24350"/>
              <a:gd name="adj3" fmla="val 25000"/>
              <a:gd name="adj4" fmla="val 43750"/>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 name="タイトル 1"/>
          <p:cNvSpPr>
            <a:spLocks noGrp="1"/>
          </p:cNvSpPr>
          <p:nvPr>
            <p:ph type="title"/>
          </p:nvPr>
        </p:nvSpPr>
        <p:spPr>
          <a:xfrm>
            <a:off x="302149" y="104687"/>
            <a:ext cx="11687755" cy="596982"/>
          </a:xfrm>
        </p:spPr>
        <p:txBody>
          <a:bodyPr>
            <a:noAutofit/>
          </a:bodyPr>
          <a:lstStyle/>
          <a:p>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3</a:t>
            </a:r>
            <a:r>
              <a:rPr lang="ja-JP" altLang="en-US" sz="2400" b="1" dirty="0">
                <a:latin typeface="Meiryo UI" panose="020B0604030504040204" pitchFamily="50" charset="-128"/>
                <a:ea typeface="Meiryo UI" panose="020B0604030504040204" pitchFamily="50" charset="-128"/>
              </a:rPr>
              <a:t>］</a:t>
            </a:r>
            <a:r>
              <a:rPr lang="en-US" altLang="ja-JP" sz="2400" b="1" dirty="0">
                <a:latin typeface="Meiryo UI" panose="020B0604030504040204" pitchFamily="50" charset="-128"/>
                <a:ea typeface="Meiryo UI" panose="020B0604030504040204" pitchFamily="50" charset="-128"/>
              </a:rPr>
              <a:t>- 4. </a:t>
            </a:r>
            <a:r>
              <a:rPr lang="ja-JP" altLang="en-US" sz="2400" b="1" dirty="0">
                <a:latin typeface="Meiryo UI" panose="020B0604030504040204" pitchFamily="50" charset="-128"/>
                <a:ea typeface="Meiryo UI" panose="020B0604030504040204" pitchFamily="50" charset="-128"/>
              </a:rPr>
              <a:t>控除証明書等を電子データで添付する場合の手順</a:t>
            </a:r>
            <a:br>
              <a:rPr lang="en-US" altLang="ja-JP" sz="2400" b="1" dirty="0">
                <a:latin typeface="Meiryo UI" panose="020B0604030504040204" pitchFamily="50" charset="-128"/>
                <a:ea typeface="Meiryo UI" panose="020B0604030504040204" pitchFamily="50" charset="-128"/>
              </a:rPr>
            </a:br>
            <a:r>
              <a:rPr lang="ja-JP" altLang="en-US" sz="2400" b="1" dirty="0">
                <a:latin typeface="Meiryo UI" panose="020B0604030504040204" pitchFamily="50" charset="-128"/>
                <a:ea typeface="Meiryo UI" panose="020B0604030504040204" pitchFamily="50" charset="-128"/>
              </a:rPr>
              <a:t>　　　</a:t>
            </a:r>
            <a:r>
              <a:rPr lang="en-US" altLang="ja-JP" sz="2400" b="1" dirty="0">
                <a:latin typeface="Meiryo UI" panose="020B0604030504040204" pitchFamily="50" charset="-128"/>
                <a:ea typeface="Meiryo UI" panose="020B0604030504040204" pitchFamily="50" charset="-128"/>
              </a:rPr>
              <a:t>   </a:t>
            </a:r>
            <a:r>
              <a:rPr lang="ja-JP" altLang="en-US" sz="2400" b="1" dirty="0">
                <a:latin typeface="Meiryo UI" panose="020B0604030504040204" pitchFamily="50" charset="-128"/>
                <a:ea typeface="Meiryo UI" panose="020B0604030504040204" pitchFamily="50" charset="-128"/>
              </a:rPr>
              <a:t>　②</a:t>
            </a:r>
            <a:r>
              <a:rPr lang="en-US" altLang="ja-JP" sz="2400" b="1" dirty="0">
                <a:latin typeface="Meiryo UI" panose="020B0604030504040204" pitchFamily="50" charset="-128"/>
                <a:ea typeface="Meiryo UI" panose="020B0604030504040204" pitchFamily="50" charset="-128"/>
              </a:rPr>
              <a:t>『</a:t>
            </a:r>
            <a:r>
              <a:rPr lang="ja-JP" altLang="en-US" sz="2400" b="1" dirty="0">
                <a:latin typeface="Meiryo UI" panose="020B0604030504040204" pitchFamily="50" charset="-128"/>
                <a:ea typeface="Meiryo UI" panose="020B0604030504040204" pitchFamily="50" charset="-128"/>
              </a:rPr>
              <a:t>マイナポータル</a:t>
            </a:r>
            <a:r>
              <a:rPr lang="en-US" altLang="ja-JP" sz="2400" b="1" dirty="0">
                <a:latin typeface="Meiryo UI" panose="020B0604030504040204" pitchFamily="50" charset="-128"/>
                <a:ea typeface="Meiryo UI" panose="020B0604030504040204" pitchFamily="50" charset="-128"/>
              </a:rPr>
              <a:t>』</a:t>
            </a:r>
            <a:r>
              <a:rPr lang="ja-JP" altLang="en-US" sz="2400" b="1" dirty="0">
                <a:latin typeface="Meiryo UI" panose="020B0604030504040204" pitchFamily="50" charset="-128"/>
                <a:ea typeface="Meiryo UI" panose="020B0604030504040204" pitchFamily="50" charset="-128"/>
              </a:rPr>
              <a:t>から取得して添付</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32</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pic>
        <p:nvPicPr>
          <p:cNvPr id="9218" name="Picture 2" descr="C:\40 MANUAL\MANUAL\奉行Edge 年末調整申告書クラウド\利用ガイド（提出者向け）\Links\12_電子控除証明書_1.jpg"/>
          <p:cNvPicPr>
            <a:picLocks noChangeAspect="1" noChangeArrowheads="1"/>
          </p:cNvPicPr>
          <p:nvPr/>
        </p:nvPicPr>
        <p:blipFill>
          <a:blip r:embed="rId3" r:link="rId4" cstate="print">
            <a:extLst>
              <a:ext uri="{28A0092B-C50C-407E-A947-70E740481C1C}">
                <a14:useLocalDpi xmlns:a14="http://schemas.microsoft.com/office/drawing/2010/main"/>
              </a:ext>
            </a:extLst>
          </a:blip>
          <a:srcRect/>
          <a:stretch>
            <a:fillRect/>
          </a:stretch>
        </p:blipFill>
        <p:spPr bwMode="auto">
          <a:xfrm>
            <a:off x="641516" y="1336941"/>
            <a:ext cx="2684462" cy="446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 name="コンテンツ プレースホルダー 2"/>
          <p:cNvSpPr>
            <a:spLocks noGrp="1"/>
          </p:cNvSpPr>
          <p:nvPr>
            <p:ph idx="1"/>
          </p:nvPr>
        </p:nvSpPr>
        <p:spPr>
          <a:xfrm>
            <a:off x="389614" y="803082"/>
            <a:ext cx="10964186" cy="4454718"/>
          </a:xfrm>
        </p:spPr>
        <p:txBody>
          <a:bodyPr>
            <a:normAutofit/>
          </a:bodyPr>
          <a:lstStyle/>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マイナンバーカードをお持ちの場合で、</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マイナポータル</a:t>
            </a:r>
            <a:r>
              <a:rPr kumimoji="0" lang="en-US" altLang="ja-JP" sz="1600" dirty="0">
                <a:latin typeface="Meiryo UI" panose="020B0604030504040204" pitchFamily="50" charset="-128"/>
                <a:ea typeface="Meiryo UI" panose="020B0604030504040204" pitchFamily="50" charset="-128"/>
              </a:rPr>
              <a:t>』</a:t>
            </a:r>
            <a:r>
              <a:rPr kumimoji="0" lang="ja-JP" altLang="en-US" sz="1600" dirty="0">
                <a:latin typeface="Meiryo UI" panose="020B0604030504040204" pitchFamily="50" charset="-128"/>
                <a:ea typeface="Meiryo UI" panose="020B0604030504040204" pitchFamily="50" charset="-128"/>
              </a:rPr>
              <a:t>に控除証明書等の電子データを転送するための手続きを行っている場合の</a:t>
            </a: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添付手順です。</a:t>
            </a:r>
            <a:endParaRPr kumimoji="0" lang="en-US" altLang="ja-JP" sz="2400" dirty="0">
              <a:latin typeface="Arial" panose="020B0604020202020204" pitchFamily="34" charset="0"/>
            </a:endParaRPr>
          </a:p>
          <a:p>
            <a:pPr marL="0" indent="177800" eaLnBrk="0" fontAlgn="base" hangingPunct="0">
              <a:lnSpc>
                <a:spcPct val="100000"/>
              </a:lnSpc>
              <a:spcBef>
                <a:spcPct val="0"/>
              </a:spcBef>
              <a:spcAft>
                <a:spcPct val="0"/>
              </a:spcAft>
              <a:buNone/>
            </a:pPr>
            <a:endParaRPr kumimoji="0"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18" name="角丸四角形 79"/>
          <p:cNvSpPr>
            <a:spLocks noChangeArrowheads="1"/>
          </p:cNvSpPr>
          <p:nvPr/>
        </p:nvSpPr>
        <p:spPr bwMode="auto">
          <a:xfrm>
            <a:off x="738013" y="3856425"/>
            <a:ext cx="611187" cy="86074"/>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9" name="テキスト ボックス 2"/>
          <p:cNvSpPr txBox="1">
            <a:spLocks noChangeArrowheads="1"/>
          </p:cNvSpPr>
          <p:nvPr/>
        </p:nvSpPr>
        <p:spPr bwMode="auto">
          <a:xfrm>
            <a:off x="733408" y="4099974"/>
            <a:ext cx="2387488" cy="747705"/>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と連携する」の</a:t>
            </a:r>
            <a:endParaRPr kumimoji="0" lang="en-US" altLang="ja-JP"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チェックを付けて［次へ］ボタンをクリックします。</a:t>
            </a:r>
          </a:p>
        </p:txBody>
      </p:sp>
      <p:cxnSp>
        <p:nvCxnSpPr>
          <p:cNvPr id="20" name="直線矢印コネクタ 80"/>
          <p:cNvCxnSpPr>
            <a:cxnSpLocks noChangeShapeType="1"/>
            <a:endCxn id="18" idx="3"/>
          </p:cNvCxnSpPr>
          <p:nvPr/>
        </p:nvCxnSpPr>
        <p:spPr bwMode="auto">
          <a:xfrm rot="16200000" flipV="1">
            <a:off x="1520988" y="3727674"/>
            <a:ext cx="200512" cy="544087"/>
          </a:xfrm>
          <a:prstGeom prst="bentConnector2">
            <a:avLst/>
          </a:prstGeom>
          <a:noFill/>
          <a:ln w="25400" algn="ctr">
            <a:solidFill>
              <a:srgbClr val="FF0000"/>
            </a:solidFill>
            <a:miter lim="800000"/>
            <a:headEnd type="none" w="lg" len="lg"/>
            <a:tailEnd type="none" w="lg" len="lg"/>
          </a:ln>
          <a:extLst>
            <a:ext uri="{909E8E84-426E-40DD-AFC4-6F175D3DCCD1}">
              <a14:hiddenFill xmlns:a14="http://schemas.microsoft.com/office/drawing/2010/main">
                <a:noFill/>
              </a14:hiddenFill>
            </a:ext>
          </a:extLst>
        </p:spPr>
      </p:cxnSp>
      <p:pic>
        <p:nvPicPr>
          <p:cNvPr id="2050" name="Picture 2" descr="11_マイナ_3"/>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511986" y="1836297"/>
            <a:ext cx="1704975" cy="1046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 name="右矢印 20"/>
          <p:cNvSpPr/>
          <p:nvPr/>
        </p:nvSpPr>
        <p:spPr>
          <a:xfrm>
            <a:off x="3252072" y="2278964"/>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角丸四角形 79"/>
          <p:cNvSpPr>
            <a:spLocks noChangeArrowheads="1"/>
          </p:cNvSpPr>
          <p:nvPr/>
        </p:nvSpPr>
        <p:spPr bwMode="auto">
          <a:xfrm>
            <a:off x="4107800" y="2638662"/>
            <a:ext cx="504825" cy="179388"/>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2052" name="Picture 4" descr="11_マイナ_4"/>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5476820" y="1798035"/>
            <a:ext cx="3052763" cy="1455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右矢印 22"/>
          <p:cNvSpPr/>
          <p:nvPr/>
        </p:nvSpPr>
        <p:spPr>
          <a:xfrm>
            <a:off x="5233739" y="2278963"/>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
          <p:cNvSpPr txBox="1">
            <a:spLocks noChangeArrowheads="1"/>
          </p:cNvSpPr>
          <p:nvPr/>
        </p:nvSpPr>
        <p:spPr bwMode="auto">
          <a:xfrm>
            <a:off x="5416299" y="3155146"/>
            <a:ext cx="3277305" cy="1025402"/>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国税庁の</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の画面が表示されます。画面にしたがって操作を進めてください。</a:t>
            </a: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側の操作については、</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国税庁のホームページをご参照ください。</a:t>
            </a:r>
            <a:br>
              <a:rPr kumimoji="0" lang="en-US" altLang="ja-JP" sz="1400" dirty="0">
                <a:latin typeface="Meiryo UI" panose="020B0604030504040204" pitchFamily="50" charset="-128"/>
                <a:ea typeface="Meiryo UI" panose="020B0604030504040204" pitchFamily="50" charset="-128"/>
              </a:rPr>
            </a:br>
            <a:endParaRPr kumimoji="0" lang="ja-JP" altLang="en-US" sz="1400" dirty="0">
              <a:latin typeface="Meiryo UI" panose="020B0604030504040204" pitchFamily="50" charset="-128"/>
              <a:ea typeface="Meiryo UI" panose="020B0604030504040204" pitchFamily="50" charset="-128"/>
            </a:endParaRPr>
          </a:p>
        </p:txBody>
      </p:sp>
      <p:sp>
        <p:nvSpPr>
          <p:cNvPr id="26" name="テキスト ボックス 2"/>
          <p:cNvSpPr txBox="1">
            <a:spLocks noChangeArrowheads="1"/>
          </p:cNvSpPr>
          <p:nvPr/>
        </p:nvSpPr>
        <p:spPr bwMode="auto">
          <a:xfrm>
            <a:off x="3456818" y="4265665"/>
            <a:ext cx="5023677" cy="1899229"/>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参考</a:t>
            </a:r>
            <a:r>
              <a:rPr kumimoji="0" lang="en-US" altLang="ja-JP" sz="1400" dirty="0">
                <a:latin typeface="Meiryo UI" panose="020B0604030504040204" pitchFamily="50" charset="-128"/>
                <a:ea typeface="Meiryo UI" panose="020B0604030504040204" pitchFamily="50" charset="-128"/>
              </a:rPr>
              <a:t>】</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・マイナポータル等連携プラットフォームとは、国税庁が提供する</a:t>
            </a:r>
            <a:r>
              <a:rPr kumimoji="0" lang="en-US" altLang="ja-JP" sz="1400" dirty="0">
                <a:latin typeface="Meiryo UI" panose="020B0604030504040204" pitchFamily="50" charset="-128"/>
                <a:ea typeface="Meiryo UI" panose="020B0604030504040204" pitchFamily="50" charset="-128"/>
              </a:rPr>
              <a:t>API</a:t>
            </a:r>
            <a:r>
              <a:rPr kumimoji="0" lang="ja-JP" altLang="en-US" sz="1400" dirty="0">
                <a:latin typeface="Meiryo UI" panose="020B0604030504040204" pitchFamily="50" charset="-128"/>
                <a:ea typeface="Meiryo UI" panose="020B0604030504040204" pitchFamily="50" charset="-128"/>
              </a:rPr>
              <a:t>で、</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のサービスを通じて、保険会社等からの控除証明書等の情報を取得することができます。</a:t>
            </a:r>
          </a:p>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・当サービスが提供する</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との連携機能は、マイナポータル等連携プラットフォーム</a:t>
            </a:r>
            <a:r>
              <a:rPr kumimoji="0" lang="en-US" altLang="ja-JP" sz="1400" dirty="0">
                <a:latin typeface="Meiryo UI" panose="020B0604030504040204" pitchFamily="50" charset="-128"/>
                <a:ea typeface="Meiryo UI" panose="020B0604030504040204" pitchFamily="50" charset="-128"/>
              </a:rPr>
              <a:t>API</a:t>
            </a:r>
            <a:r>
              <a:rPr kumimoji="0" lang="ja-JP" altLang="en-US" sz="1400" dirty="0">
                <a:latin typeface="Meiryo UI" panose="020B0604030504040204" pitchFamily="50" charset="-128"/>
                <a:ea typeface="Meiryo UI" panose="020B0604030504040204" pitchFamily="50" charset="-128"/>
              </a:rPr>
              <a:t>を利用して取得した控除証明書等の情報をもとに作成していますが、国税庁は当サービスが提供する内容を保証するものではありません。</a:t>
            </a: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endParaRPr>
          </a:p>
        </p:txBody>
      </p:sp>
      <p:pic>
        <p:nvPicPr>
          <p:cNvPr id="2053" name="Picture 5" descr="11_マイナ_5"/>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8835542" y="1791492"/>
            <a:ext cx="1782763" cy="168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右矢印 26"/>
          <p:cNvSpPr/>
          <p:nvPr/>
        </p:nvSpPr>
        <p:spPr>
          <a:xfrm>
            <a:off x="8538196" y="2278962"/>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054" name="Picture 6" descr="C:\40 MANUAL\MANUAL\奉行Edge 年末調整申告書クラウド\利用ガイド（提出者向け）\Links\12_電子控除証明書_4.jpg"/>
          <p:cNvPicPr>
            <a:picLocks noChangeAspect="1" noChangeArrowheads="1"/>
          </p:cNvPicPr>
          <p:nvPr/>
        </p:nvPicPr>
        <p:blipFill>
          <a:blip r:embed="rId8" r:link="rId9" cstate="print">
            <a:extLst>
              <a:ext uri="{28A0092B-C50C-407E-A947-70E740481C1C}">
                <a14:useLocalDpi xmlns:a14="http://schemas.microsoft.com/office/drawing/2010/main"/>
              </a:ext>
            </a:extLst>
          </a:blip>
          <a:srcRect/>
          <a:stretch>
            <a:fillRect/>
          </a:stretch>
        </p:blipFill>
        <p:spPr bwMode="auto">
          <a:xfrm>
            <a:off x="8693604" y="4247982"/>
            <a:ext cx="2611438"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角丸四角形 79"/>
          <p:cNvSpPr>
            <a:spLocks noChangeArrowheads="1"/>
          </p:cNvSpPr>
          <p:nvPr/>
        </p:nvSpPr>
        <p:spPr bwMode="auto">
          <a:xfrm>
            <a:off x="9913602" y="3204892"/>
            <a:ext cx="593725" cy="196850"/>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1" name="テキスト ボックス 2"/>
          <p:cNvSpPr txBox="1">
            <a:spLocks noChangeArrowheads="1"/>
          </p:cNvSpPr>
          <p:nvPr/>
        </p:nvSpPr>
        <p:spPr bwMode="auto">
          <a:xfrm>
            <a:off x="10125512" y="4663293"/>
            <a:ext cx="1864392" cy="130749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保険料控除申告書の入力画面には、</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マイナポータル</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から取り込んだ内容が自動的に反映されます。</a:t>
            </a:r>
          </a:p>
        </p:txBody>
      </p:sp>
      <p:sp>
        <p:nvSpPr>
          <p:cNvPr id="8" name="角丸四角形 3"/>
          <p:cNvSpPr>
            <a:spLocks noChangeArrowheads="1"/>
          </p:cNvSpPr>
          <p:nvPr/>
        </p:nvSpPr>
        <p:spPr bwMode="auto">
          <a:xfrm>
            <a:off x="8701158" y="4663294"/>
            <a:ext cx="1344831" cy="1103972"/>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30" name="角丸四角形 79"/>
          <p:cNvSpPr>
            <a:spLocks noChangeArrowheads="1"/>
          </p:cNvSpPr>
          <p:nvPr/>
        </p:nvSpPr>
        <p:spPr bwMode="auto">
          <a:xfrm>
            <a:off x="1710671" y="5602533"/>
            <a:ext cx="546152" cy="186926"/>
          </a:xfrm>
          <a:prstGeom prst="roundRect">
            <a:avLst>
              <a:gd name="adj" fmla="val 25972"/>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Tree>
    <p:extLst>
      <p:ext uri="{BB962C8B-B14F-4D97-AF65-F5344CB8AC3E}">
        <p14:creationId xmlns:p14="http://schemas.microsoft.com/office/powerpoint/2010/main" val="40522849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49" y="104687"/>
            <a:ext cx="11687755" cy="596982"/>
          </a:xfrm>
        </p:spPr>
        <p:txBody>
          <a:bodyPr>
            <a:no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3</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- 5. </a:t>
            </a:r>
            <a:r>
              <a:rPr lang="ja-JP" altLang="en-US" sz="2800" b="1" dirty="0">
                <a:latin typeface="Meiryo UI" panose="020B0604030504040204" pitchFamily="50" charset="-128"/>
                <a:ea typeface="Meiryo UI" panose="020B0604030504040204" pitchFamily="50" charset="-128"/>
              </a:rPr>
              <a:t>控除証明書等を画像で添付する場合の手順</a:t>
            </a: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33</a:t>
            </a:fld>
            <a:endParaRPr kumimoji="1" lang="ja-JP" altLang="en-US" dirty="0">
              <a:latin typeface="Meiryo UI" panose="020B0604030504040204" pitchFamily="50" charset="-128"/>
              <a:ea typeface="Meiryo UI" panose="020B0604030504040204" pitchFamily="50" charset="-128"/>
            </a:endParaRPr>
          </a:p>
        </p:txBody>
      </p:sp>
      <p:sp>
        <p:nvSpPr>
          <p:cNvPr id="12" name="Rectangle 8"/>
          <p:cNvSpPr>
            <a:spLocks noChangeArrowheads="1"/>
          </p:cNvSpPr>
          <p:nvPr/>
        </p:nvSpPr>
        <p:spPr bwMode="auto">
          <a:xfrm>
            <a:off x="640862"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3" name="Rectangle 10"/>
          <p:cNvSpPr>
            <a:spLocks noChangeArrowheads="1"/>
          </p:cNvSpPr>
          <p:nvPr/>
        </p:nvSpPr>
        <p:spPr bwMode="auto">
          <a:xfrm>
            <a:off x="640862"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1"/>
          <p:cNvSpPr>
            <a:spLocks noChangeArrowheads="1"/>
          </p:cNvSpPr>
          <p:nvPr/>
        </p:nvSpPr>
        <p:spPr bwMode="auto">
          <a:xfrm>
            <a:off x="0" y="5124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5" name="Rectangle 3"/>
          <p:cNvSpPr>
            <a:spLocks noChangeArrowheads="1"/>
          </p:cNvSpPr>
          <p:nvPr/>
        </p:nvSpPr>
        <p:spPr bwMode="auto">
          <a:xfrm>
            <a:off x="586154" y="865188"/>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6" name="Rectangle 4"/>
          <p:cNvSpPr>
            <a:spLocks noChangeArrowheads="1"/>
          </p:cNvSpPr>
          <p:nvPr/>
        </p:nvSpPr>
        <p:spPr bwMode="auto">
          <a:xfrm>
            <a:off x="806817" y="13223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1" name="Rectangle 8"/>
          <p:cNvSpPr>
            <a:spLocks noChangeArrowheads="1"/>
          </p:cNvSpPr>
          <p:nvPr/>
        </p:nvSpPr>
        <p:spPr bwMode="auto">
          <a:xfrm>
            <a:off x="586154" y="701669"/>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22" name="Rectangle 10"/>
          <p:cNvSpPr>
            <a:spLocks noChangeArrowheads="1"/>
          </p:cNvSpPr>
          <p:nvPr/>
        </p:nvSpPr>
        <p:spPr bwMode="auto">
          <a:xfrm>
            <a:off x="808404" y="115886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7" name="コンテンツ プレースホルダー 2"/>
          <p:cNvSpPr>
            <a:spLocks noGrp="1"/>
          </p:cNvSpPr>
          <p:nvPr>
            <p:ph idx="1"/>
          </p:nvPr>
        </p:nvSpPr>
        <p:spPr>
          <a:xfrm>
            <a:off x="389614" y="803082"/>
            <a:ext cx="10964186" cy="4998363"/>
          </a:xfrm>
        </p:spPr>
        <p:txBody>
          <a:bodyPr>
            <a:normAutofit/>
          </a:bodyPr>
          <a:lstStyle/>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1. </a:t>
            </a:r>
            <a:r>
              <a:rPr kumimoji="0" lang="ja-JP" altLang="en-US" sz="1600" dirty="0">
                <a:latin typeface="Meiryo UI" panose="020B0604030504040204" pitchFamily="50" charset="-128"/>
                <a:ea typeface="Meiryo UI" panose="020B0604030504040204" pitchFamily="50" charset="-128"/>
              </a:rPr>
              <a:t>添付する証明書類の画像を用意します。</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スキャナーでスキャンしたり、携帯電話で写真に撮ったりして、画像を用意してください。</a:t>
            </a:r>
            <a:br>
              <a:rPr kumimoji="0" lang="en-US" altLang="ja-JP" sz="1600" dirty="0">
                <a:latin typeface="Meiryo UI" panose="020B0604030504040204" pitchFamily="50" charset="-128"/>
                <a:ea typeface="Meiryo UI" panose="020B0604030504040204" pitchFamily="50" charset="-128"/>
              </a:rPr>
            </a:br>
            <a:r>
              <a:rPr kumimoji="0" lang="ja-JP" altLang="en-US" sz="1600" dirty="0">
                <a:latin typeface="Meiryo UI" panose="020B0604030504040204" pitchFamily="50" charset="-128"/>
                <a:ea typeface="Meiryo UI" panose="020B0604030504040204" pitchFamily="50" charset="-128"/>
              </a:rPr>
              <a:t>　　　</a:t>
            </a:r>
          </a:p>
          <a:p>
            <a:pPr marL="0" indent="177800" eaLnBrk="0" fontAlgn="base" hangingPunct="0">
              <a:lnSpc>
                <a:spcPct val="100000"/>
              </a:lnSpc>
              <a:spcBef>
                <a:spcPct val="0"/>
              </a:spcBef>
              <a:spcAft>
                <a:spcPct val="0"/>
              </a:spcAft>
              <a:buNone/>
            </a:pPr>
            <a:r>
              <a:rPr kumimoji="0" lang="ja-JP" altLang="en-US" sz="1600" dirty="0">
                <a:latin typeface="Meiryo UI" panose="020B0604030504040204" pitchFamily="50" charset="-128"/>
                <a:ea typeface="Meiryo UI" panose="020B0604030504040204" pitchFamily="50" charset="-128"/>
              </a:rPr>
              <a:t>　</a:t>
            </a:r>
            <a:r>
              <a:rPr kumimoji="0" lang="ja-JP" altLang="en-US" sz="1400" dirty="0">
                <a:latin typeface="Meiryo UI" panose="020B0604030504040204" pitchFamily="50" charset="-128"/>
                <a:ea typeface="Meiryo UI" panose="020B0604030504040204" pitchFamily="50" charset="-128"/>
              </a:rPr>
              <a:t>　　以下の拡張子の画像を添付できます。</a:t>
            </a:r>
          </a:p>
          <a:p>
            <a:pPr marL="0" indent="177800" eaLnBrk="0" fontAlgn="base" hangingPunct="0">
              <a:lnSpc>
                <a:spcPct val="100000"/>
              </a:lnSpc>
              <a:spcBef>
                <a:spcPct val="0"/>
              </a:spcBef>
              <a:spcAft>
                <a:spcPct val="0"/>
              </a:spcAft>
              <a:buNone/>
            </a:pPr>
            <a:r>
              <a:rPr kumimoji="0" lang="ja-JP" altLang="en-US" sz="1400" dirty="0">
                <a:latin typeface="Meiryo UI" panose="020B0604030504040204" pitchFamily="50" charset="-128"/>
                <a:ea typeface="Meiryo UI" panose="020B0604030504040204" pitchFamily="50" charset="-128"/>
              </a:rPr>
              <a:t>　　　「</a:t>
            </a:r>
            <a:r>
              <a:rPr kumimoji="0" lang="en-US" altLang="ja-JP" sz="1400" dirty="0">
                <a:latin typeface="Meiryo UI" panose="020B0604030504040204" pitchFamily="50" charset="-128"/>
                <a:ea typeface="Meiryo UI" panose="020B0604030504040204" pitchFamily="50" charset="-128"/>
              </a:rPr>
              <a:t>.jpeg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.jpg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en-US" altLang="ja-JP" sz="1400" dirty="0" err="1">
                <a:latin typeface="Meiryo UI" panose="020B0604030504040204" pitchFamily="50" charset="-128"/>
                <a:ea typeface="Meiryo UI" panose="020B0604030504040204" pitchFamily="50" charset="-128"/>
              </a:rPr>
              <a:t>png</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.gif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a:t>
            </a:r>
            <a:r>
              <a:rPr kumimoji="0" lang="en-US" altLang="ja-JP" sz="1400" dirty="0" err="1">
                <a:latin typeface="Meiryo UI" panose="020B0604030504040204" pitchFamily="50" charset="-128"/>
                <a:ea typeface="Meiryo UI" panose="020B0604030504040204" pitchFamily="50" charset="-128"/>
              </a:rPr>
              <a:t>tif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.tiff</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.bmp</a:t>
            </a:r>
            <a:r>
              <a:rPr kumimoji="0" lang="ja-JP" altLang="en-US" sz="1400" dirty="0">
                <a:latin typeface="Meiryo UI" panose="020B0604030504040204" pitchFamily="50" charset="-128"/>
                <a:ea typeface="Meiryo UI" panose="020B0604030504040204" pitchFamily="50" charset="-128"/>
              </a:rPr>
              <a:t>」「</a:t>
            </a:r>
            <a:r>
              <a:rPr kumimoji="0" lang="en-US" altLang="ja-JP" sz="1400" dirty="0">
                <a:latin typeface="Meiryo UI" panose="020B0604030504040204" pitchFamily="50" charset="-128"/>
                <a:ea typeface="Meiryo UI" panose="020B0604030504040204" pitchFamily="50" charset="-128"/>
              </a:rPr>
              <a:t>.pdf</a:t>
            </a:r>
            <a:r>
              <a:rPr kumimoji="0" lang="ja-JP" altLang="en-US" sz="1400" dirty="0">
                <a:latin typeface="Meiryo UI" panose="020B0604030504040204" pitchFamily="50" charset="-128"/>
                <a:ea typeface="Meiryo UI" panose="020B0604030504040204" pitchFamily="50" charset="-128"/>
              </a:rPr>
              <a:t>」 </a:t>
            </a:r>
            <a:endParaRPr kumimoji="0" lang="en-US" altLang="ja-JP" sz="14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endParaRPr kumimoji="0" lang="en-US" altLang="ja-JP" sz="1600" dirty="0">
              <a:latin typeface="Meiryo UI" panose="020B0604030504040204" pitchFamily="50" charset="-128"/>
              <a:ea typeface="Meiryo UI" panose="020B0604030504040204" pitchFamily="50" charset="-128"/>
            </a:endParaRP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2.</a:t>
            </a:r>
            <a:r>
              <a:rPr kumimoji="0" lang="ja-JP" altLang="en-US" sz="1600" dirty="0">
                <a:latin typeface="Meiryo UI" panose="020B0604030504040204" pitchFamily="50" charset="-128"/>
                <a:ea typeface="Meiryo UI" panose="020B0604030504040204" pitchFamily="50" charset="-128"/>
              </a:rPr>
              <a:t>［画像添付］ボタンをクリックします。画像が保存されている場所から添付したい画像を選択して、［開く］ボタンをクリックします。</a:t>
            </a:r>
          </a:p>
          <a:p>
            <a:pPr marL="0" indent="177800" eaLnBrk="0" fontAlgn="base" hangingPunct="0">
              <a:lnSpc>
                <a:spcPct val="100000"/>
              </a:lnSpc>
              <a:spcBef>
                <a:spcPct val="0"/>
              </a:spcBef>
              <a:spcAft>
                <a:spcPct val="0"/>
              </a:spcAft>
              <a:buNone/>
            </a:pPr>
            <a:r>
              <a:rPr kumimoji="0" lang="en-US" altLang="ja-JP" sz="1600" dirty="0">
                <a:latin typeface="Meiryo UI" panose="020B0604030504040204" pitchFamily="50" charset="-128"/>
                <a:ea typeface="Meiryo UI" panose="020B0604030504040204" pitchFamily="50" charset="-128"/>
              </a:rPr>
              <a:t>     </a:t>
            </a:r>
            <a:r>
              <a:rPr kumimoji="0" lang="en-US" altLang="ja-JP"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rPr>
              <a:t>下記画面は、「ピクチャ」の中に保存した「生命保険料</a:t>
            </a:r>
            <a:r>
              <a:rPr kumimoji="0" lang="en-US" altLang="ja-JP" sz="1400" dirty="0">
                <a:latin typeface="Meiryo UI" panose="020B0604030504040204" pitchFamily="50" charset="-128"/>
                <a:ea typeface="Meiryo UI" panose="020B0604030504040204" pitchFamily="50" charset="-128"/>
              </a:rPr>
              <a:t>_</a:t>
            </a:r>
            <a:r>
              <a:rPr kumimoji="0" lang="ja-JP" altLang="en-US" sz="1400" dirty="0">
                <a:latin typeface="Meiryo UI" panose="020B0604030504040204" pitchFamily="50" charset="-128"/>
                <a:ea typeface="Meiryo UI" panose="020B0604030504040204" pitchFamily="50" charset="-128"/>
              </a:rPr>
              <a:t>控除証明書</a:t>
            </a:r>
            <a:r>
              <a:rPr kumimoji="0" lang="en-US" altLang="ja-JP" sz="1400" dirty="0">
                <a:latin typeface="Meiryo UI" panose="020B0604030504040204" pitchFamily="50" charset="-128"/>
                <a:ea typeface="Meiryo UI" panose="020B0604030504040204" pitchFamily="50" charset="-128"/>
              </a:rPr>
              <a:t>.jpg</a:t>
            </a:r>
            <a:r>
              <a:rPr kumimoji="0" lang="ja-JP" altLang="en-US" sz="1400" dirty="0">
                <a:latin typeface="Meiryo UI" panose="020B0604030504040204" pitchFamily="50" charset="-128"/>
                <a:ea typeface="Meiryo UI" panose="020B0604030504040204" pitchFamily="50" charset="-128"/>
              </a:rPr>
              <a:t>」の画像を添付する場合です。</a:t>
            </a: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pic>
        <p:nvPicPr>
          <p:cNvPr id="18434" name="Picture 2" descr="W:\TC\00_V＆i\Manual\年末調整申告書サービス\利用ガイド（評価版 提出者用）\Links\28_画像添付_01.jpg"/>
          <p:cNvPicPr>
            <a:picLocks noChangeArrowheads="1"/>
          </p:cNvPicPr>
          <p:nvPr/>
        </p:nvPicPr>
        <p:blipFill>
          <a:blip r:embed="rId3" r:link="rId4" cstate="print">
            <a:extLst>
              <a:ext uri="{28A0092B-C50C-407E-A947-70E740481C1C}">
                <a14:useLocalDpi xmlns:a14="http://schemas.microsoft.com/office/drawing/2010/main"/>
              </a:ext>
            </a:extLst>
          </a:blip>
          <a:srcRect/>
          <a:stretch>
            <a:fillRect/>
          </a:stretch>
        </p:blipFill>
        <p:spPr bwMode="auto">
          <a:xfrm>
            <a:off x="1039161" y="2855673"/>
            <a:ext cx="3176588" cy="219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角丸四角形 3"/>
          <p:cNvSpPr>
            <a:spLocks noChangeArrowheads="1"/>
          </p:cNvSpPr>
          <p:nvPr/>
        </p:nvSpPr>
        <p:spPr bwMode="auto">
          <a:xfrm>
            <a:off x="2980858" y="3449464"/>
            <a:ext cx="982662" cy="1125538"/>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6" name="角丸四角形 11"/>
          <p:cNvSpPr>
            <a:spLocks noChangeArrowheads="1"/>
          </p:cNvSpPr>
          <p:nvPr/>
        </p:nvSpPr>
        <p:spPr bwMode="auto">
          <a:xfrm>
            <a:off x="1052045" y="3701877"/>
            <a:ext cx="804863" cy="144462"/>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7" name="角丸四角形 17"/>
          <p:cNvSpPr>
            <a:spLocks noChangeArrowheads="1"/>
          </p:cNvSpPr>
          <p:nvPr/>
        </p:nvSpPr>
        <p:spPr bwMode="auto">
          <a:xfrm>
            <a:off x="3484095" y="4825827"/>
            <a:ext cx="339725" cy="177800"/>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pic>
        <p:nvPicPr>
          <p:cNvPr id="3077" name="Picture 5" descr="08_添付方法_2"/>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4642773" y="2866214"/>
            <a:ext cx="2805113"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右矢印 17"/>
          <p:cNvSpPr/>
          <p:nvPr/>
        </p:nvSpPr>
        <p:spPr>
          <a:xfrm>
            <a:off x="4273852" y="3425646"/>
            <a:ext cx="310817" cy="420693"/>
          </a:xfrm>
          <a:prstGeom prst="rightArrow">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角丸四角形 27"/>
          <p:cNvSpPr>
            <a:spLocks noChangeArrowheads="1"/>
          </p:cNvSpPr>
          <p:nvPr/>
        </p:nvSpPr>
        <p:spPr bwMode="auto">
          <a:xfrm>
            <a:off x="6896537" y="3098693"/>
            <a:ext cx="180975" cy="180975"/>
          </a:xfrm>
          <a:prstGeom prst="roundRect">
            <a:avLst>
              <a:gd name="adj" fmla="val 16667"/>
            </a:avLst>
          </a:prstGeom>
          <a:noFill/>
          <a:ln w="25400" algn="ctr">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cxnSp>
        <p:nvCxnSpPr>
          <p:cNvPr id="3079" name="直線矢印コネクタ 33"/>
          <p:cNvCxnSpPr>
            <a:cxnSpLocks noChangeShapeType="1"/>
          </p:cNvCxnSpPr>
          <p:nvPr/>
        </p:nvCxnSpPr>
        <p:spPr bwMode="auto">
          <a:xfrm flipH="1">
            <a:off x="7087037" y="3201880"/>
            <a:ext cx="1050925" cy="0"/>
          </a:xfrm>
          <a:prstGeom prst="straightConnector1">
            <a:avLst/>
          </a:prstGeom>
          <a:noFill/>
          <a:ln w="25400" algn="ctr">
            <a:solidFill>
              <a:srgbClr val="FF0000"/>
            </a:solidFill>
            <a:round/>
            <a:headEnd type="none" w="lg" len="lg"/>
            <a:tailEnd type="none" w="lg" len="lg"/>
          </a:ln>
          <a:extLst>
            <a:ext uri="{909E8E84-426E-40DD-AFC4-6F175D3DCCD1}">
              <a14:hiddenFill xmlns:a14="http://schemas.microsoft.com/office/drawing/2010/main">
                <a:noFill/>
              </a14:hiddenFill>
            </a:ext>
          </a:extLst>
        </p:spPr>
      </p:cxnSp>
      <p:sp>
        <p:nvSpPr>
          <p:cNvPr id="23" name="テキスト ボックス 2"/>
          <p:cNvSpPr txBox="1">
            <a:spLocks noChangeArrowheads="1"/>
          </p:cNvSpPr>
          <p:nvPr/>
        </p:nvSpPr>
        <p:spPr bwMode="auto">
          <a:xfrm>
            <a:off x="7555936" y="2987019"/>
            <a:ext cx="1864392" cy="859320"/>
          </a:xfrm>
          <a:prstGeom prst="rect">
            <a:avLst/>
          </a:prstGeom>
          <a:solidFill>
            <a:srgbClr val="FFFFFF"/>
          </a:solidFill>
          <a:ln w="9525">
            <a:solidFill>
              <a:srgbClr val="000000"/>
            </a:solidFill>
            <a:miter lim="800000"/>
            <a:headEnd/>
            <a:tailEnd/>
          </a:ln>
        </p:spPr>
        <p:txBody>
          <a:bodyPr vert="horz" wrap="square" lIns="72000" tIns="72000" rIns="72000" bIns="72000" numCol="1" anchor="t" anchorCtr="0" compatLnSpc="1">
            <a:prstTxWarp prst="textNoShape">
              <a:avLst/>
            </a:prstTxWarp>
          </a:bodyPr>
          <a:lstStyle/>
          <a:p>
            <a:pPr lvl="0" eaLnBrk="0" fontAlgn="base" hangingPunct="0">
              <a:spcBef>
                <a:spcPct val="0"/>
              </a:spcBef>
              <a:spcAft>
                <a:spcPct val="0"/>
              </a:spcAft>
            </a:pPr>
            <a:r>
              <a:rPr kumimoji="0" lang="ja-JP" altLang="en-US" sz="1400" dirty="0">
                <a:latin typeface="Meiryo UI" panose="020B0604030504040204" pitchFamily="50" charset="-128"/>
                <a:ea typeface="Meiryo UI" panose="020B0604030504040204" pitchFamily="50" charset="-128"/>
              </a:rPr>
              <a:t>添付した画像について、見やすい向きに回転させることもできます。</a:t>
            </a:r>
          </a:p>
        </p:txBody>
      </p:sp>
    </p:spTree>
    <p:extLst>
      <p:ext uri="{BB962C8B-B14F-4D97-AF65-F5344CB8AC3E}">
        <p14:creationId xmlns:p14="http://schemas.microsoft.com/office/powerpoint/2010/main" val="41068248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］前準備</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endParaRPr lang="en-US" altLang="ja-JP" sz="2000" dirty="0">
              <a:latin typeface="Meiryo UI" panose="020B0604030504040204" pitchFamily="50" charset="-128"/>
              <a:ea typeface="Meiryo UI" panose="020B0604030504040204" pitchFamily="50" charset="-128"/>
            </a:endParaRPr>
          </a:p>
          <a:p>
            <a:pPr marL="0" indent="0">
              <a:buNone/>
            </a:pPr>
            <a:r>
              <a:rPr lang="en-US" altLang="ja-JP" sz="2000" dirty="0">
                <a:latin typeface="Meiryo UI" panose="020B0604030504040204" pitchFamily="50" charset="-128"/>
                <a:ea typeface="Meiryo UI" panose="020B0604030504040204" pitchFamily="50" charset="-128"/>
              </a:rPr>
              <a:t> </a:t>
            </a: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メールが届くための設定を確認する</a:t>
            </a:r>
            <a:endParaRPr lang="en-US" altLang="ja-JP" sz="2400" dirty="0">
              <a:latin typeface="Meiryo UI" panose="020B0604030504040204" pitchFamily="50" charset="-128"/>
              <a:ea typeface="Meiryo UI" panose="020B0604030504040204" pitchFamily="50" charset="-128"/>
            </a:endParaRPr>
          </a:p>
          <a:p>
            <a:pPr marL="0" indent="0">
              <a:buNone/>
            </a:pPr>
            <a:endParaRPr lang="en-US" altLang="ja-JP" sz="2400" dirty="0">
              <a:latin typeface="Meiryo UI" panose="020B0604030504040204" pitchFamily="50" charset="-128"/>
              <a:ea typeface="Meiryo UI" panose="020B0604030504040204" pitchFamily="50" charset="-128"/>
            </a:endParaRPr>
          </a:p>
          <a:p>
            <a:pPr marL="0" indent="0">
              <a:buNone/>
            </a:pPr>
            <a:r>
              <a:rPr lang="en-US" altLang="ja-JP" sz="2400" dirty="0">
                <a:latin typeface="Meiryo UI" panose="020B0604030504040204" pitchFamily="50" charset="-128"/>
                <a:ea typeface="Meiryo UI" panose="020B0604030504040204" pitchFamily="50" charset="-128"/>
              </a:rPr>
              <a:t> 2. </a:t>
            </a:r>
            <a:r>
              <a:rPr lang="ja-JP" altLang="en-US" sz="2400" dirty="0">
                <a:latin typeface="Meiryo UI" panose="020B0604030504040204" pitchFamily="50" charset="-128"/>
                <a:ea typeface="Meiryo UI" panose="020B0604030504040204" pitchFamily="50" charset="-128"/>
              </a:rPr>
              <a:t>当サービスで提出する申告書を確認する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endParaRPr kumimoji="1" lang="ja-JP" altLang="en-US" sz="24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68980" y="6492874"/>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4</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1388377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メールが届くための設定を確認する </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スマートフォンで年末調整申告書を提出する際は、事前に下記のメールアドレスからのメールが受信できるようにする必要があります。</a:t>
            </a: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no-reply@obc-service.biz</a:t>
            </a:r>
            <a:r>
              <a:rPr lang="ja-JP" altLang="en-US" sz="1600" dirty="0">
                <a:latin typeface="Meiryo UI" panose="020B0604030504040204" pitchFamily="50" charset="-128"/>
                <a:ea typeface="Meiryo UI" panose="020B0604030504040204" pitchFamily="50" charset="-128"/>
              </a:rPr>
              <a:t>」</a:t>
            </a:r>
          </a:p>
          <a:p>
            <a:pPr marL="0" indent="0">
              <a:buNone/>
            </a:pPr>
            <a:r>
              <a:rPr lang="ja-JP" altLang="en-US" sz="1600" dirty="0">
                <a:latin typeface="Meiryo UI" panose="020B0604030504040204" pitchFamily="50" charset="-128"/>
                <a:ea typeface="Meiryo UI" panose="020B0604030504040204" pitchFamily="50" charset="-128"/>
              </a:rPr>
              <a:t> </a:t>
            </a:r>
          </a:p>
          <a:p>
            <a:pPr marL="0" indent="0">
              <a:buNone/>
            </a:pPr>
            <a:r>
              <a:rPr lang="ja-JP" altLang="en-US" sz="1600" dirty="0">
                <a:latin typeface="Meiryo UI" panose="020B0604030504040204" pitchFamily="50" charset="-128"/>
                <a:ea typeface="Meiryo UI" panose="020B0604030504040204" pitchFamily="50" charset="-128"/>
              </a:rPr>
              <a:t>設定を確認する際は、携帯電話会社ごとの手順を以下のページからご確認ください。</a:t>
            </a:r>
          </a:p>
          <a:p>
            <a:pPr marL="0" indent="0" algn="just">
              <a:buNone/>
            </a:pPr>
            <a:r>
              <a:rPr lang="en-US" altLang="ja-JP" sz="1600" u="sng" dirty="0" err="1">
                <a:latin typeface="Meiryo UI" panose="020B0604030504040204" pitchFamily="50" charset="-128"/>
                <a:ea typeface="Meiryo UI" panose="020B0604030504040204" pitchFamily="50" charset="-128"/>
                <a:hlinkClick r:id="rId2" tooltip="https://www.nttdocomo.co.jp/info/spam_mail/domain/"/>
              </a:rPr>
              <a:t>NTTドコモ</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a:latin typeface="Meiryo UI" panose="020B0604030504040204" pitchFamily="50" charset="-128"/>
                <a:ea typeface="Meiryo UI" panose="020B0604030504040204" pitchFamily="50" charset="-128"/>
                <a:hlinkClick r:id="rId3" tooltip="https://www.au.com/support/service/mobile/trouble/mail/email/filter/detail/domain/"/>
              </a:rPr>
              <a:t>au</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err="1">
                <a:latin typeface="Meiryo UI" panose="020B0604030504040204" pitchFamily="50" charset="-128"/>
                <a:ea typeface="Meiryo UI" panose="020B0604030504040204" pitchFamily="50" charset="-128"/>
                <a:hlinkClick r:id="rId4" tooltip="https://www.softbank.jp/mobile/support/antispam/settings/whiteblack/"/>
              </a:rPr>
              <a:t>ソフトバンク</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a:t>
            </a:r>
            <a:r>
              <a:rPr lang="en-US" altLang="ja-JP" sz="1600" u="sng" dirty="0" err="1">
                <a:latin typeface="Meiryo UI" panose="020B0604030504040204" pitchFamily="50" charset="-128"/>
                <a:ea typeface="Meiryo UI" panose="020B0604030504040204" pitchFamily="50" charset="-128"/>
                <a:hlinkClick r:id="rId5" tooltip="https://mobile.rakuten.co.jp/support/rakuten_mail/"/>
              </a:rPr>
              <a:t>楽天モバイル</a:t>
            </a:r>
            <a:endParaRPr lang="ja-JP" altLang="ja-JP" sz="1600" dirty="0">
              <a:latin typeface="Meiryo UI" panose="020B0604030504040204" pitchFamily="50" charset="-128"/>
              <a:ea typeface="Meiryo UI" panose="020B0604030504040204" pitchFamily="50" charset="-128"/>
            </a:endParaRPr>
          </a:p>
          <a:p>
            <a:pPr marL="0" indent="0">
              <a:buNone/>
            </a:pPr>
            <a:endParaRPr kumimoji="1" lang="ja-JP" altLang="en-US"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92874"/>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5</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2695999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1</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 </a:t>
            </a:r>
            <a:r>
              <a:rPr lang="ja-JP" altLang="en-US" sz="2800" b="1" dirty="0">
                <a:latin typeface="Meiryo UI" panose="020B0604030504040204" pitchFamily="50" charset="-128"/>
                <a:ea typeface="Meiryo UI" panose="020B0604030504040204" pitchFamily="50" charset="-128"/>
              </a:rPr>
              <a:t>当サービスで提出する申告書を確認する</a:t>
            </a:r>
          </a:p>
        </p:txBody>
      </p:sp>
      <p:sp>
        <p:nvSpPr>
          <p:cNvPr id="3" name="コンテンツ プレースホルダー 2"/>
          <p:cNvSpPr>
            <a:spLocks noGrp="1"/>
          </p:cNvSpPr>
          <p:nvPr>
            <p:ph idx="1"/>
          </p:nvPr>
        </p:nvSpPr>
        <p:spPr>
          <a:xfrm>
            <a:off x="389614" y="850790"/>
            <a:ext cx="11386268" cy="5539186"/>
          </a:xfrm>
        </p:spPr>
        <p:txBody>
          <a:bodyPr>
            <a:normAutofit/>
          </a:bodyPr>
          <a:lstStyle/>
          <a:p>
            <a:pPr marL="0" indent="0">
              <a:buNone/>
            </a:pPr>
            <a:r>
              <a:rPr lang="ja-JP" altLang="en-US" sz="1600" dirty="0">
                <a:latin typeface="Meiryo UI" panose="020B0604030504040204" pitchFamily="50" charset="-128"/>
                <a:ea typeface="Meiryo UI" panose="020B0604030504040204" pitchFamily="50" charset="-128"/>
              </a:rPr>
              <a:t> 　当サービスで提出できる年末調整申告書です。どの申告書を提出するかを確認しましょう。</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6</a:t>
            </a:fld>
            <a:endParaRPr kumimoji="1" lang="ja-JP" altLang="en-US" dirty="0">
              <a:latin typeface="Meiryo UI" panose="020B0604030504040204" pitchFamily="50" charset="-128"/>
              <a:ea typeface="Meiryo UI" panose="020B0604030504040204" pitchFamily="50" charset="-128"/>
            </a:endParaRPr>
          </a:p>
        </p:txBody>
      </p:sp>
      <p:graphicFrame>
        <p:nvGraphicFramePr>
          <p:cNvPr id="6" name="表 5">
            <a:extLst>
              <a:ext uri="{FF2B5EF4-FFF2-40B4-BE49-F238E27FC236}">
                <a16:creationId xmlns:a16="http://schemas.microsoft.com/office/drawing/2014/main" id="{098CD192-D3D3-4892-B0AF-CF7A455E9601}"/>
              </a:ext>
            </a:extLst>
          </p:cNvPr>
          <p:cNvGraphicFramePr>
            <a:graphicFrameLocks noGrp="1"/>
          </p:cNvGraphicFramePr>
          <p:nvPr>
            <p:extLst>
              <p:ext uri="{D42A27DB-BD31-4B8C-83A1-F6EECF244321}">
                <p14:modId xmlns:p14="http://schemas.microsoft.com/office/powerpoint/2010/main" val="2421980259"/>
              </p:ext>
            </p:extLst>
          </p:nvPr>
        </p:nvGraphicFramePr>
        <p:xfrm>
          <a:off x="672628" y="1295168"/>
          <a:ext cx="10995249" cy="4421873"/>
        </p:xfrm>
        <a:graphic>
          <a:graphicData uri="http://schemas.openxmlformats.org/drawingml/2006/table">
            <a:tbl>
              <a:tblPr firstRow="1" bandRow="1">
                <a:tableStyleId>{5A111915-BE36-4E01-A7E5-04B1672EAD32}</a:tableStyleId>
              </a:tblPr>
              <a:tblGrid>
                <a:gridCol w="3125692">
                  <a:extLst>
                    <a:ext uri="{9D8B030D-6E8A-4147-A177-3AD203B41FA5}">
                      <a16:colId xmlns:a16="http://schemas.microsoft.com/office/drawing/2014/main" val="2764298941"/>
                    </a:ext>
                  </a:extLst>
                </a:gridCol>
                <a:gridCol w="1931276">
                  <a:extLst>
                    <a:ext uri="{9D8B030D-6E8A-4147-A177-3AD203B41FA5}">
                      <a16:colId xmlns:a16="http://schemas.microsoft.com/office/drawing/2014/main" val="3847620997"/>
                    </a:ext>
                  </a:extLst>
                </a:gridCol>
                <a:gridCol w="5938281">
                  <a:extLst>
                    <a:ext uri="{9D8B030D-6E8A-4147-A177-3AD203B41FA5}">
                      <a16:colId xmlns:a16="http://schemas.microsoft.com/office/drawing/2014/main" val="2147211549"/>
                    </a:ext>
                  </a:extLst>
                </a:gridCol>
              </a:tblGrid>
              <a:tr h="441024">
                <a:tc gridSpan="2">
                  <a:txBody>
                    <a:bodyPr/>
                    <a:lstStyle/>
                    <a:p>
                      <a:pPr algn="l"/>
                      <a:r>
                        <a:rPr kumimoji="1" lang="ja-JP" altLang="en-US" sz="1400" dirty="0">
                          <a:latin typeface="メイリオ" panose="020B0604030504040204" pitchFamily="50" charset="-128"/>
                          <a:ea typeface="メイリオ" panose="020B0604030504040204" pitchFamily="50" charset="-128"/>
                        </a:rPr>
                        <a:t>申告書</a:t>
                      </a:r>
                    </a:p>
                  </a:txBody>
                  <a:tcPr anchor="ctr"/>
                </a:tc>
                <a:tc hMerge="1">
                  <a:txBody>
                    <a:bodyPr/>
                    <a:lstStyle/>
                    <a:p>
                      <a:endParaRPr kumimoji="1" lang="ja-JP" altLang="en-US"/>
                    </a:p>
                  </a:txBody>
                  <a:tcPr/>
                </a:tc>
                <a:tc>
                  <a:txBody>
                    <a:bodyPr/>
                    <a:lstStyle/>
                    <a:p>
                      <a:pPr algn="l"/>
                      <a:r>
                        <a:rPr kumimoji="1" lang="ja-JP" altLang="en-US" sz="1400" dirty="0">
                          <a:latin typeface="メイリオ" panose="020B0604030504040204" pitchFamily="50" charset="-128"/>
                          <a:ea typeface="メイリオ" panose="020B0604030504040204" pitchFamily="50" charset="-128"/>
                        </a:rPr>
                        <a:t>説明</a:t>
                      </a:r>
                    </a:p>
                  </a:txBody>
                  <a:tcPr anchor="ctr"/>
                </a:tc>
                <a:extLst>
                  <a:ext uri="{0D108BD9-81ED-4DB2-BD59-A6C34878D82A}">
                    <a16:rowId xmlns:a16="http://schemas.microsoft.com/office/drawing/2014/main" val="1208899390"/>
                  </a:ext>
                </a:extLst>
              </a:tr>
              <a:tr h="1018020">
                <a:tc gridSpan="2">
                  <a:txBody>
                    <a:bodyPr/>
                    <a:lstStyle/>
                    <a:p>
                      <a:r>
                        <a:rPr kumimoji="1" lang="ja-JP" altLang="en-US" sz="1400" dirty="0">
                          <a:latin typeface="メイリオ" panose="020B0604030504040204" pitchFamily="50" charset="-128"/>
                          <a:ea typeface="メイリオ" panose="020B0604030504040204" pitchFamily="50" charset="-128"/>
                        </a:rPr>
                        <a:t>給与所得者の扶養控除等（異動）申告書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全員が提出する申告書です。当年分と翌年分の２年分の申告書を提出します。</a:t>
                      </a:r>
                    </a:p>
                    <a:p>
                      <a:r>
                        <a:rPr kumimoji="1" lang="ja-JP" altLang="en-US" sz="1400" dirty="0">
                          <a:latin typeface="メイリオ" panose="020B0604030504040204" pitchFamily="50" charset="-128"/>
                          <a:ea typeface="メイリオ" panose="020B0604030504040204" pitchFamily="50" charset="-128"/>
                        </a:rPr>
                        <a:t>（当年分は、当年の年末調整を行うために、会社が把握している情報が正しいかを確認するために提出します。翌年分は、翌年１月の給与の前に、翌年１月時点の扶養状況を申告するために提出します。）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1089187710"/>
                  </a:ext>
                </a:extLst>
              </a:tr>
              <a:tr h="492086">
                <a:tc rowSpan="3">
                  <a:txBody>
                    <a:bodyPr/>
                    <a:lstStyle/>
                    <a:p>
                      <a:r>
                        <a:rPr kumimoji="1" lang="ja-JP" altLang="en-US" sz="1400" dirty="0">
                          <a:latin typeface="メイリオ" panose="020B0604030504040204" pitchFamily="50" charset="-128"/>
                          <a:ea typeface="メイリオ" panose="020B0604030504040204" pitchFamily="50" charset="-128"/>
                        </a:rPr>
                        <a:t>給与所得者の基礎控除申告書 </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兼 給与所得者の配偶者控除等申告書兼 </a:t>
                      </a:r>
                      <a:r>
                        <a:rPr kumimoji="1" lang="zh-TW" altLang="en-US" sz="1400" dirty="0">
                          <a:latin typeface="メイリオ" panose="020B0604030504040204" pitchFamily="50" charset="-128"/>
                          <a:ea typeface="メイリオ" panose="020B0604030504040204" pitchFamily="50" charset="-128"/>
                        </a:rPr>
                        <a:t>所得金額調整控除申告書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a:txBody>
                    <a:bodyPr/>
                    <a:lstStyle/>
                    <a:p>
                      <a:r>
                        <a:rPr kumimoji="1" lang="ja-JP" altLang="en-US" sz="1400" dirty="0">
                          <a:latin typeface="メイリオ" panose="020B0604030504040204" pitchFamily="50" charset="-128"/>
                          <a:ea typeface="メイリオ" panose="020B0604030504040204" pitchFamily="50" charset="-128"/>
                        </a:rPr>
                        <a:t>給与所得者の</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基礎控除申告書　</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本年中の合計所得金額の見積額が</a:t>
                      </a:r>
                      <a:r>
                        <a:rPr kumimoji="1" lang="en-US" altLang="ja-JP" sz="1400" dirty="0">
                          <a:latin typeface="メイリオ" panose="020B0604030504040204" pitchFamily="50" charset="-128"/>
                          <a:ea typeface="メイリオ" panose="020B0604030504040204" pitchFamily="50" charset="-128"/>
                        </a:rPr>
                        <a:t>2,500</a:t>
                      </a:r>
                      <a:r>
                        <a:rPr kumimoji="1" lang="ja-JP" altLang="en-US" sz="1400" dirty="0">
                          <a:latin typeface="メイリオ" panose="020B0604030504040204" pitchFamily="50" charset="-128"/>
                          <a:ea typeface="メイリオ" panose="020B0604030504040204" pitchFamily="50" charset="-128"/>
                        </a:rPr>
                        <a:t>万円以下である場合は、必ず提出する申告書です。 </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618763676"/>
                  </a:ext>
                </a:extLst>
              </a:tr>
              <a:tr h="492086">
                <a:tc vMerge="1">
                  <a:txBody>
                    <a:bodyPr/>
                    <a:lstStyle/>
                    <a:p>
                      <a:endParaRPr kumimoji="1" lang="ja-JP" altLang="en-US" sz="14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給与所得者の</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配偶者控除等申告書</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配偶者控除または配偶者特別控除を受ける場合に提出する申告書です。 </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4039343794"/>
                  </a:ext>
                </a:extLst>
              </a:tr>
              <a:tr h="492086">
                <a:tc vMerge="1">
                  <a:txBody>
                    <a:bodyPr/>
                    <a:lstStyle/>
                    <a:p>
                      <a:endParaRPr kumimoji="1" lang="ja-JP" altLang="en-US" sz="1400" dirty="0">
                        <a:latin typeface="Meiryo UI" panose="020B0604030504040204" pitchFamily="50" charset="-128"/>
                        <a:ea typeface="Meiryo UI"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所得金額調整控除</a:t>
                      </a:r>
                      <a:br>
                        <a:rPr kumimoji="1" lang="en-US" altLang="ja-JP" sz="1400" dirty="0">
                          <a:latin typeface="メイリオ" panose="020B0604030504040204" pitchFamily="50" charset="-128"/>
                          <a:ea typeface="メイリオ" panose="020B0604030504040204" pitchFamily="50" charset="-128"/>
                        </a:rPr>
                      </a:br>
                      <a:r>
                        <a:rPr kumimoji="1" lang="ja-JP" altLang="en-US" sz="1400" dirty="0">
                          <a:latin typeface="メイリオ" panose="020B0604030504040204" pitchFamily="50" charset="-128"/>
                          <a:ea typeface="メイリオ" panose="020B0604030504040204" pitchFamily="50" charset="-128"/>
                        </a:rPr>
                        <a:t>申告書</a:t>
                      </a:r>
                      <a:endParaRPr kumimoji="1" lang="ja-JP" altLang="en-US" sz="1400" b="1"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dirty="0">
                          <a:latin typeface="メイリオ" panose="020B0604030504040204" pitchFamily="50" charset="-128"/>
                          <a:ea typeface="メイリオ" panose="020B0604030504040204" pitchFamily="50" charset="-128"/>
                        </a:rPr>
                        <a:t>給与等の収入金額が</a:t>
                      </a:r>
                      <a:r>
                        <a:rPr kumimoji="1" lang="en-US" altLang="ja-JP" sz="1400" dirty="0">
                          <a:latin typeface="メイリオ" panose="020B0604030504040204" pitchFamily="50" charset="-128"/>
                          <a:ea typeface="メイリオ" panose="020B0604030504040204" pitchFamily="50" charset="-128"/>
                        </a:rPr>
                        <a:t>850</a:t>
                      </a:r>
                      <a:r>
                        <a:rPr kumimoji="1" lang="ja-JP" altLang="en-US" sz="1400" dirty="0">
                          <a:latin typeface="メイリオ" panose="020B0604030504040204" pitchFamily="50" charset="-128"/>
                          <a:ea typeface="メイリオ" panose="020B0604030504040204" pitchFamily="50" charset="-128"/>
                        </a:rPr>
                        <a:t>万円 を超え、一定の要件に当てはまる場合に提出する申告書です。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476961368"/>
                  </a:ext>
                </a:extLst>
              </a:tr>
              <a:tr h="749969">
                <a:tc gridSpan="2">
                  <a:txBody>
                    <a:bodyPr/>
                    <a:lstStyle/>
                    <a:p>
                      <a:r>
                        <a:rPr kumimoji="1" lang="ja-JP" altLang="en-US" sz="1400" dirty="0">
                          <a:latin typeface="メイリオ" panose="020B0604030504040204" pitchFamily="50" charset="-128"/>
                          <a:ea typeface="メイリオ" panose="020B0604030504040204" pitchFamily="50" charset="-128"/>
                        </a:rPr>
                        <a:t>給与所得者の保険料控除申告書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一般の生命保険料、学資保険、介護医療保険料、</a:t>
                      </a:r>
                      <a:r>
                        <a:rPr kumimoji="1" lang="zh-TW" altLang="en-US" sz="1400" dirty="0">
                          <a:latin typeface="メイリオ" panose="020B0604030504040204" pitchFamily="50" charset="-128"/>
                          <a:ea typeface="メイリオ" panose="020B0604030504040204" pitchFamily="50" charset="-128"/>
                        </a:rPr>
                        <a:t>個人年金保険料</a:t>
                      </a:r>
                      <a:r>
                        <a:rPr kumimoji="1" lang="ja-JP" altLang="en-US" sz="1400" dirty="0" err="1">
                          <a:latin typeface="メイリオ" panose="020B0604030504040204" pitchFamily="50" charset="-128"/>
                          <a:ea typeface="メイリオ" panose="020B0604030504040204" pitchFamily="50" charset="-128"/>
                        </a:rPr>
                        <a:t>、</a:t>
                      </a:r>
                      <a:r>
                        <a:rPr kumimoji="1" lang="ja-JP" altLang="en-US" sz="1400" dirty="0">
                          <a:latin typeface="メイリオ" panose="020B0604030504040204" pitchFamily="50" charset="-128"/>
                          <a:ea typeface="メイリオ" panose="020B0604030504040204" pitchFamily="50" charset="-128"/>
                        </a:rPr>
                        <a:t>地震保険料、社会保険料、</a:t>
                      </a:r>
                      <a:r>
                        <a:rPr kumimoji="1" lang="en-US" altLang="ja-JP" sz="1400" dirty="0" err="1">
                          <a:latin typeface="メイリオ" panose="020B0604030504040204" pitchFamily="50" charset="-128"/>
                          <a:ea typeface="メイリオ" panose="020B0604030504040204" pitchFamily="50" charset="-128"/>
                        </a:rPr>
                        <a:t>iDeCo</a:t>
                      </a:r>
                      <a:r>
                        <a:rPr kumimoji="1" lang="ja-JP" altLang="en-US" sz="1400" dirty="0">
                          <a:latin typeface="メイリオ" panose="020B0604030504040204" pitchFamily="50" charset="-128"/>
                          <a:ea typeface="メイリオ" panose="020B0604030504040204" pitchFamily="50" charset="-128"/>
                        </a:rPr>
                        <a:t>などを支払っている方が提出する申告書です。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3717213150"/>
                  </a:ext>
                </a:extLst>
              </a:tr>
              <a:tr h="473439">
                <a:tc gridSpan="2">
                  <a:txBody>
                    <a:bodyPr/>
                    <a:lstStyle/>
                    <a:p>
                      <a:r>
                        <a:rPr kumimoji="1" lang="ja-JP" altLang="en-US" sz="1400" dirty="0">
                          <a:latin typeface="メイリオ" panose="020B0604030504040204" pitchFamily="50" charset="-128"/>
                          <a:ea typeface="メイリオ" panose="020B0604030504040204" pitchFamily="50" charset="-128"/>
                        </a:rPr>
                        <a:t>給与所得者の（特定増改築等）住宅借入金等特別控除申告書</a:t>
                      </a:r>
                      <a:endParaRPr kumimoji="1" lang="ja-JP" altLang="en-US" sz="1400" b="1" dirty="0">
                        <a:latin typeface="メイリオ" panose="020B0604030504040204" pitchFamily="50" charset="-128"/>
                        <a:ea typeface="メイリオ" panose="020B0604030504040204" pitchFamily="50" charset="-128"/>
                      </a:endParaRPr>
                    </a:p>
                  </a:txBody>
                  <a:tcPr anchor="ctr"/>
                </a:tc>
                <a:tc hMerge="1">
                  <a:txBody>
                    <a:bodyPr/>
                    <a:lstStyle/>
                    <a:p>
                      <a:endParaRPr kumimoji="1" lang="ja-JP" altLang="en-US"/>
                    </a:p>
                  </a:txBody>
                  <a:tcPr/>
                </a:tc>
                <a:tc>
                  <a:txBody>
                    <a:bodyPr/>
                    <a:lstStyle/>
                    <a:p>
                      <a:r>
                        <a:rPr kumimoji="1" lang="ja-JP" altLang="en-US" sz="1400" dirty="0">
                          <a:latin typeface="メイリオ" panose="020B0604030504040204" pitchFamily="50" charset="-128"/>
                          <a:ea typeface="メイリオ" panose="020B0604030504040204" pitchFamily="50" charset="-128"/>
                        </a:rPr>
                        <a:t>住宅ローン控除を受ける方（住宅ローンを組んで</a:t>
                      </a:r>
                      <a:r>
                        <a:rPr kumimoji="1" lang="en-US" altLang="ja-JP" sz="1400" dirty="0">
                          <a:latin typeface="メイリオ" panose="020B0604030504040204" pitchFamily="50" charset="-128"/>
                          <a:ea typeface="メイリオ" panose="020B0604030504040204" pitchFamily="50" charset="-128"/>
                        </a:rPr>
                        <a:t>2</a:t>
                      </a:r>
                      <a:r>
                        <a:rPr kumimoji="1" lang="ja-JP" altLang="en-US" sz="1400" dirty="0">
                          <a:latin typeface="メイリオ" panose="020B0604030504040204" pitchFamily="50" charset="-128"/>
                          <a:ea typeface="メイリオ" panose="020B0604030504040204" pitchFamily="50" charset="-128"/>
                        </a:rPr>
                        <a:t>年目以降の方）が提出する申告書です。</a:t>
                      </a:r>
                      <a:endParaRPr kumimoji="1" lang="ja-JP" altLang="en-US" sz="1400" dirty="0">
                        <a:solidFill>
                          <a:schemeClr val="tx1">
                            <a:lumMod val="95000"/>
                            <a:lumOff val="5000"/>
                          </a:schemeClr>
                        </a:solidFill>
                        <a:latin typeface="メイリオ" panose="020B0604030504040204" pitchFamily="50" charset="-128"/>
                        <a:ea typeface="メイリオ" panose="020B0604030504040204" pitchFamily="50" charset="-128"/>
                      </a:endParaRPr>
                    </a:p>
                  </a:txBody>
                  <a:tcPr anchor="ctr"/>
                </a:tc>
                <a:extLst>
                  <a:ext uri="{0D108BD9-81ED-4DB2-BD59-A6C34878D82A}">
                    <a16:rowId xmlns:a16="http://schemas.microsoft.com/office/drawing/2014/main" val="2147449964"/>
                  </a:ext>
                </a:extLst>
              </a:tr>
            </a:tbl>
          </a:graphicData>
        </a:graphic>
      </p:graphicFrame>
      <p:cxnSp>
        <p:nvCxnSpPr>
          <p:cNvPr id="15" name="直線コネクタ 14"/>
          <p:cNvCxnSpPr/>
          <p:nvPr/>
        </p:nvCxnSpPr>
        <p:spPr>
          <a:xfrm>
            <a:off x="5711842" y="1295168"/>
            <a:ext cx="60805" cy="4421873"/>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直線コネクタ 17"/>
          <p:cNvCxnSpPr/>
          <p:nvPr/>
        </p:nvCxnSpPr>
        <p:spPr>
          <a:xfrm>
            <a:off x="3799243" y="2889093"/>
            <a:ext cx="8129" cy="155678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52020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］申告書提出の流れ</a:t>
            </a:r>
          </a:p>
        </p:txBody>
      </p:sp>
      <p:sp>
        <p:nvSpPr>
          <p:cNvPr id="3" name="コンテンツ プレースホルダー 2"/>
          <p:cNvSpPr>
            <a:spLocks noGrp="1"/>
          </p:cNvSpPr>
          <p:nvPr>
            <p:ph idx="1"/>
          </p:nvPr>
        </p:nvSpPr>
        <p:spPr>
          <a:xfrm>
            <a:off x="389614" y="850790"/>
            <a:ext cx="10964186" cy="5539186"/>
          </a:xfrm>
        </p:spPr>
        <p:txBody>
          <a:bodyPr>
            <a:normAutofit/>
          </a:bodyPr>
          <a:lstStyle/>
          <a:p>
            <a:pPr marL="0" indent="0">
              <a:buNone/>
            </a:pPr>
            <a:br>
              <a:rPr lang="en-US" altLang="ja-JP" sz="20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1. </a:t>
            </a:r>
            <a:r>
              <a:rPr lang="ja-JP" altLang="en-US" sz="2400" dirty="0">
                <a:latin typeface="Meiryo UI" panose="020B0604030504040204" pitchFamily="50" charset="-128"/>
                <a:ea typeface="Meiryo UI" panose="020B0604030504040204" pitchFamily="50" charset="-128"/>
              </a:rPr>
              <a:t>当サービスにログインする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2. </a:t>
            </a:r>
            <a:r>
              <a:rPr lang="ja-JP" altLang="en-US" sz="2400" dirty="0">
                <a:latin typeface="Meiryo UI" panose="020B0604030504040204" pitchFamily="50" charset="-128"/>
                <a:ea typeface="Meiryo UI" panose="020B0604030504040204" pitchFamily="50" charset="-128"/>
              </a:rPr>
              <a:t>提出する申告書を選択する</a:t>
            </a:r>
            <a:br>
              <a:rPr lang="en-US" altLang="ja-JP" sz="2400" dirty="0">
                <a:latin typeface="Meiryo UI" panose="020B0604030504040204" pitchFamily="50" charset="-128"/>
                <a:ea typeface="Meiryo UI" panose="020B0604030504040204" pitchFamily="50" charset="-128"/>
              </a:rPr>
            </a:br>
            <a:br>
              <a:rPr lang="en-US" altLang="ja-JP"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3. </a:t>
            </a:r>
            <a:r>
              <a:rPr lang="ja-JP" altLang="en-US" sz="2400" dirty="0">
                <a:latin typeface="Meiryo UI" panose="020B0604030504040204" pitchFamily="50" charset="-128"/>
                <a:ea typeface="Meiryo UI" panose="020B0604030504040204" pitchFamily="50" charset="-128"/>
              </a:rPr>
              <a:t>申告書データを登録する </a:t>
            </a:r>
            <a:br>
              <a:rPr lang="ja-JP" altLang="en-US"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給与所得者の扶養控除等（異動）申告書 等</a:t>
            </a:r>
            <a:br>
              <a:rPr lang="ja-JP" altLang="en-US" sz="2400" dirty="0">
                <a:latin typeface="Meiryo UI" panose="020B0604030504040204" pitchFamily="50" charset="-128"/>
                <a:ea typeface="Meiryo UI" panose="020B0604030504040204" pitchFamily="50" charset="-128"/>
              </a:rPr>
            </a:br>
            <a:r>
              <a:rPr lang="ja-JP" altLang="en-US" sz="2400" dirty="0">
                <a:latin typeface="Meiryo UI" panose="020B0604030504040204" pitchFamily="50" charset="-128"/>
                <a:ea typeface="Meiryo UI" panose="020B0604030504040204" pitchFamily="50" charset="-128"/>
              </a:rPr>
              <a:t>      　 　　給与所得者の保険料控除申告書</a:t>
            </a:r>
            <a:br>
              <a:rPr lang="en-US" altLang="ja-JP" sz="2400" dirty="0">
                <a:latin typeface="Meiryo UI" panose="020B0604030504040204" pitchFamily="50" charset="-128"/>
                <a:ea typeface="Meiryo UI" panose="020B0604030504040204" pitchFamily="50" charset="-128"/>
              </a:rPr>
            </a:br>
            <a:br>
              <a:rPr lang="ja-JP" altLang="en-US"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4. </a:t>
            </a:r>
            <a:r>
              <a:rPr lang="ja-JP" altLang="en-US" sz="2400" dirty="0">
                <a:latin typeface="Meiryo UI" panose="020B0604030504040204" pitchFamily="50" charset="-128"/>
                <a:ea typeface="Meiryo UI" panose="020B0604030504040204" pitchFamily="50" charset="-128"/>
              </a:rPr>
              <a:t>登録内容を確認して提出する</a:t>
            </a:r>
            <a:br>
              <a:rPr lang="en-US" altLang="ja-JP" sz="2400" dirty="0">
                <a:latin typeface="Meiryo UI" panose="020B0604030504040204" pitchFamily="50" charset="-128"/>
                <a:ea typeface="Meiryo UI" panose="020B0604030504040204" pitchFamily="50" charset="-128"/>
              </a:rPr>
            </a:br>
            <a:br>
              <a:rPr lang="ja-JP" altLang="en-US" sz="2400" dirty="0">
                <a:latin typeface="Meiryo UI" panose="020B0604030504040204" pitchFamily="50" charset="-128"/>
                <a:ea typeface="Meiryo UI" panose="020B0604030504040204" pitchFamily="50" charset="-128"/>
              </a:rPr>
            </a:br>
            <a:r>
              <a:rPr lang="en-US" altLang="ja-JP" sz="2400" dirty="0">
                <a:latin typeface="Meiryo UI" panose="020B0604030504040204" pitchFamily="50" charset="-128"/>
                <a:ea typeface="Meiryo UI" panose="020B0604030504040204" pitchFamily="50" charset="-128"/>
              </a:rPr>
              <a:t>5. </a:t>
            </a:r>
            <a:r>
              <a:rPr lang="ja-JP" altLang="en-US" sz="2400" dirty="0">
                <a:latin typeface="Meiryo UI" panose="020B0604030504040204" pitchFamily="50" charset="-128"/>
                <a:ea typeface="Meiryo UI" panose="020B0604030504040204" pitchFamily="50" charset="-128"/>
              </a:rPr>
              <a:t>台紙を印刷して、証明書類を貼って提出する</a:t>
            </a:r>
            <a:br>
              <a:rPr lang="ja-JP" altLang="en-US" sz="2400" dirty="0">
                <a:latin typeface="Meiryo UI" panose="020B0604030504040204" pitchFamily="50" charset="-128"/>
                <a:ea typeface="Meiryo UI" panose="020B0604030504040204" pitchFamily="50" charset="-128"/>
              </a:rPr>
            </a:br>
            <a:br>
              <a:rPr lang="en-US" altLang="ja-JP" sz="2000" dirty="0">
                <a:latin typeface="Meiryo UI" panose="020B0604030504040204" pitchFamily="50" charset="-128"/>
                <a:ea typeface="Meiryo UI" panose="020B0604030504040204" pitchFamily="50" charset="-128"/>
              </a:rPr>
            </a:br>
            <a:endParaRPr lang="ja-JP" altLang="en-US" sz="2000" dirty="0">
              <a:latin typeface="Meiryo UI" panose="020B0604030504040204" pitchFamily="50" charset="-128"/>
              <a:ea typeface="Meiryo UI" panose="020B0604030504040204" pitchFamily="50" charset="-128"/>
            </a:endParaRPr>
          </a:p>
        </p:txBody>
      </p:sp>
      <p:sp>
        <p:nvSpPr>
          <p:cNvPr id="4" name="フッター プレースホルダー 3"/>
          <p:cNvSpPr>
            <a:spLocks noGrp="1"/>
          </p:cNvSpPr>
          <p:nvPr>
            <p:ph type="ftr" sz="quarter" idx="11"/>
          </p:nvPr>
        </p:nvSpPr>
        <p:spPr>
          <a:xfrm>
            <a:off x="7553077" y="6474101"/>
            <a:ext cx="4114800" cy="365125"/>
          </a:xfrm>
        </p:spPr>
        <p:txBody>
          <a:bodyPr/>
          <a:lstStyle/>
          <a:p>
            <a:r>
              <a:rPr kumimoji="1" lang="en-US" altLang="ja-JP" sz="110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7</a:t>
            </a:fld>
            <a:endParaRPr kumimoji="1" lang="ja-JP" altLang="en-US"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8705019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図 12">
            <a:extLst>
              <a:ext uri="{FF2B5EF4-FFF2-40B4-BE49-F238E27FC236}">
                <a16:creationId xmlns:a16="http://schemas.microsoft.com/office/drawing/2014/main" id="{6A20155E-E2C0-4921-8237-995DF65BD6C0}"/>
              </a:ext>
            </a:extLst>
          </p:cNvPr>
          <p:cNvPicPr>
            <a:picLocks noChangeAspect="1"/>
          </p:cNvPicPr>
          <p:nvPr/>
        </p:nvPicPr>
        <p:blipFill>
          <a:blip r:embed="rId3"/>
          <a:stretch>
            <a:fillRect/>
          </a:stretch>
        </p:blipFill>
        <p:spPr>
          <a:xfrm>
            <a:off x="838200" y="4385810"/>
            <a:ext cx="4051741" cy="2005698"/>
          </a:xfrm>
          <a:prstGeom prst="rect">
            <a:avLst/>
          </a:prstGeom>
        </p:spPr>
      </p:pic>
      <p:sp>
        <p:nvSpPr>
          <p:cNvPr id="19" name="コンテンツ プレースホルダー 2"/>
          <p:cNvSpPr>
            <a:spLocks noGrp="1"/>
          </p:cNvSpPr>
          <p:nvPr>
            <p:ph idx="1"/>
          </p:nvPr>
        </p:nvSpPr>
        <p:spPr>
          <a:xfrm>
            <a:off x="389614" y="1005257"/>
            <a:ext cx="10964186" cy="4757006"/>
          </a:xfrm>
        </p:spPr>
        <p:txBody>
          <a:bodyPr>
            <a:normAutofit/>
          </a:bodyPr>
          <a:lstStyle/>
          <a:p>
            <a:pPr marL="0" indent="0">
              <a:buNone/>
            </a:pPr>
            <a:r>
              <a:rPr lang="en-US" altLang="ja-JP" sz="18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管理者から送付された提出依頼のメールを確認し、記載されている提出用ＵＲＬをクリックします。</a:t>
            </a: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pPr marL="0" indent="0">
              <a:buNone/>
            </a:pPr>
            <a:r>
              <a:rPr lang="ja-JP" altLang="en-US" sz="1600" dirty="0">
                <a:latin typeface="Meiryo UI" panose="020B0604030504040204" pitchFamily="50" charset="-128"/>
                <a:ea typeface="Meiryo UI" panose="020B0604030504040204" pitchFamily="50" charset="-128"/>
              </a:rPr>
              <a:t>　</a:t>
            </a:r>
            <a:br>
              <a:rPr lang="en-US" altLang="ja-JP" sz="1600" dirty="0">
                <a:latin typeface="Meiryo UI" panose="020B0604030504040204" pitchFamily="50" charset="-128"/>
                <a:ea typeface="Meiryo UI" panose="020B0604030504040204" pitchFamily="50" charset="-128"/>
              </a:rPr>
            </a:br>
            <a:br>
              <a:rPr lang="en-US" altLang="ja-JP" sz="1600" dirty="0">
                <a:latin typeface="Meiryo UI" panose="020B0604030504040204" pitchFamily="50" charset="-128"/>
                <a:ea typeface="Meiryo UI" panose="020B0604030504040204" pitchFamily="50" charset="-128"/>
              </a:rPr>
            </a:br>
            <a:r>
              <a:rPr lang="en-US" altLang="ja-JP" sz="1800" dirty="0">
                <a:latin typeface="Meiryo UI" panose="020B0604030504040204" pitchFamily="50" charset="-128"/>
                <a:ea typeface="Meiryo UI" panose="020B0604030504040204" pitchFamily="50" charset="-128"/>
              </a:rPr>
              <a:t>2. </a:t>
            </a:r>
            <a:r>
              <a:rPr lang="ja-JP" altLang="en-US" sz="1600" dirty="0">
                <a:latin typeface="Meiryo UI" panose="020B0604030504040204" pitchFamily="50" charset="-128"/>
                <a:ea typeface="Meiryo UI" panose="020B0604030504040204" pitchFamily="50" charset="-128"/>
              </a:rPr>
              <a:t> ログイン画面が表示されるので、手順「１</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」の提出依頼メールの「利用者ＩＤ」と「パスワード」を入力して、</a:t>
            </a:r>
            <a:br>
              <a:rPr lang="ja-JP" altLang="en-US"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［ログイン］ボタンをクリックします。 </a:t>
            </a: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pPr marL="0" indent="0">
              <a:buNone/>
            </a:pPr>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a:p>
            <a:endParaRPr lang="en-US" altLang="ja-JP" sz="1600" dirty="0">
              <a:latin typeface="Meiryo UI" panose="020B0604030504040204" pitchFamily="50" charset="-128"/>
              <a:ea typeface="Meiryo UI" panose="020B0604030504040204" pitchFamily="50" charset="-128"/>
            </a:endParaRPr>
          </a:p>
        </p:txBody>
      </p:sp>
      <p:pic>
        <p:nvPicPr>
          <p:cNvPr id="6" name="図 5"/>
          <p:cNvPicPr>
            <a:picLocks noChangeAspect="1"/>
          </p:cNvPicPr>
          <p:nvPr/>
        </p:nvPicPr>
        <p:blipFill>
          <a:blip r:embed="rId4"/>
          <a:stretch>
            <a:fillRect/>
          </a:stretch>
        </p:blipFill>
        <p:spPr>
          <a:xfrm>
            <a:off x="897042" y="1384933"/>
            <a:ext cx="2021179" cy="2101831"/>
          </a:xfrm>
          <a:prstGeom prst="rect">
            <a:avLst/>
          </a:prstGeom>
          <a:ln>
            <a:solidFill>
              <a:schemeClr val="bg1">
                <a:lumMod val="50000"/>
              </a:schemeClr>
            </a:solidFill>
          </a:ln>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- 1.</a:t>
            </a:r>
            <a:r>
              <a:rPr lang="en-US" altLang="ja-JP" sz="2800"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当サービス</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年末調整申告書クラウド</a:t>
            </a:r>
            <a:r>
              <a:rPr lang="en-US" altLang="ja-JP" sz="2800" b="1" dirty="0">
                <a:latin typeface="Meiryo UI" panose="020B0604030504040204" pitchFamily="50" charset="-128"/>
                <a:ea typeface="Meiryo UI" panose="020B0604030504040204" pitchFamily="50" charset="-128"/>
              </a:rPr>
              <a:t>)</a:t>
            </a:r>
            <a:r>
              <a:rPr lang="ja-JP" altLang="en-US" sz="2800" b="1" dirty="0">
                <a:latin typeface="Meiryo UI" panose="020B0604030504040204" pitchFamily="50" charset="-128"/>
                <a:ea typeface="Meiryo UI" panose="020B0604030504040204" pitchFamily="50" charset="-128"/>
              </a:rPr>
              <a:t>にログインする </a:t>
            </a: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8</a:t>
            </a:fld>
            <a:endParaRPr kumimoji="1" lang="ja-JP" altLang="en-US" dirty="0">
              <a:latin typeface="Meiryo UI" panose="020B0604030504040204" pitchFamily="50" charset="-128"/>
              <a:ea typeface="Meiryo UI" panose="020B0604030504040204" pitchFamily="50" charset="-128"/>
            </a:endParaRPr>
          </a:p>
        </p:txBody>
      </p:sp>
      <p:sp>
        <p:nvSpPr>
          <p:cNvPr id="7" name="角丸四角形 5">
            <a:extLst>
              <a:ext uri="{FF2B5EF4-FFF2-40B4-BE49-F238E27FC236}">
                <a16:creationId xmlns:a16="http://schemas.microsoft.com/office/drawing/2014/main" id="{B438EDDF-1BC4-4A5D-B75E-EDF6A52105F7}"/>
              </a:ext>
            </a:extLst>
          </p:cNvPr>
          <p:cNvSpPr>
            <a:spLocks noChangeArrowheads="1"/>
          </p:cNvSpPr>
          <p:nvPr/>
        </p:nvSpPr>
        <p:spPr bwMode="auto">
          <a:xfrm>
            <a:off x="961790" y="2013285"/>
            <a:ext cx="1786959" cy="451254"/>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8" name="角丸四角形 6">
            <a:extLst>
              <a:ext uri="{FF2B5EF4-FFF2-40B4-BE49-F238E27FC236}">
                <a16:creationId xmlns:a16="http://schemas.microsoft.com/office/drawing/2014/main" id="{B6434677-5303-46EE-AEB9-F42664918E19}"/>
              </a:ext>
            </a:extLst>
          </p:cNvPr>
          <p:cNvSpPr>
            <a:spLocks noChangeArrowheads="1"/>
          </p:cNvSpPr>
          <p:nvPr/>
        </p:nvSpPr>
        <p:spPr bwMode="auto">
          <a:xfrm>
            <a:off x="961791" y="2583542"/>
            <a:ext cx="1444526" cy="336121"/>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9" name="直線矢印コネクタ 9">
            <a:extLst>
              <a:ext uri="{FF2B5EF4-FFF2-40B4-BE49-F238E27FC236}">
                <a16:creationId xmlns:a16="http://schemas.microsoft.com/office/drawing/2014/main" id="{588AA4C2-CAF1-4948-B930-2E97008CB028}"/>
              </a:ext>
            </a:extLst>
          </p:cNvPr>
          <p:cNvSpPr>
            <a:spLocks noChangeShapeType="1"/>
          </p:cNvSpPr>
          <p:nvPr/>
        </p:nvSpPr>
        <p:spPr bwMode="auto">
          <a:xfrm flipH="1" flipV="1">
            <a:off x="2748749" y="2241635"/>
            <a:ext cx="1356897" cy="128004"/>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0" name="テキスト ボックス 7">
            <a:extLst>
              <a:ext uri="{FF2B5EF4-FFF2-40B4-BE49-F238E27FC236}">
                <a16:creationId xmlns:a16="http://schemas.microsoft.com/office/drawing/2014/main" id="{822D4AA2-AAB4-4340-A36E-2E6068E121A3}"/>
              </a:ext>
            </a:extLst>
          </p:cNvPr>
          <p:cNvSpPr txBox="1">
            <a:spLocks noChangeArrowheads="1"/>
          </p:cNvSpPr>
          <p:nvPr/>
        </p:nvSpPr>
        <p:spPr bwMode="auto">
          <a:xfrm>
            <a:off x="3333292" y="2128225"/>
            <a:ext cx="2452957" cy="418143"/>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提出用ＵＲＬをクリックします。</a:t>
            </a:r>
            <a:endParaRPr kumimoji="0" lang="ja-JP"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4" name="角丸四角形 79">
            <a:extLst>
              <a:ext uri="{FF2B5EF4-FFF2-40B4-BE49-F238E27FC236}">
                <a16:creationId xmlns:a16="http://schemas.microsoft.com/office/drawing/2014/main" id="{6ED4E37B-C982-4D9C-AC00-7A460C5B7AF0}"/>
              </a:ext>
            </a:extLst>
          </p:cNvPr>
          <p:cNvSpPr>
            <a:spLocks noChangeArrowheads="1"/>
          </p:cNvSpPr>
          <p:nvPr/>
        </p:nvSpPr>
        <p:spPr bwMode="auto">
          <a:xfrm>
            <a:off x="2292746" y="4933950"/>
            <a:ext cx="1250950" cy="292100"/>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5" name="AutoShape 14">
            <a:extLst>
              <a:ext uri="{FF2B5EF4-FFF2-40B4-BE49-F238E27FC236}">
                <a16:creationId xmlns:a16="http://schemas.microsoft.com/office/drawing/2014/main" id="{128272F8-2DDE-4940-816F-092F82E4E667}"/>
              </a:ext>
            </a:extLst>
          </p:cNvPr>
          <p:cNvSpPr>
            <a:spLocks noChangeArrowheads="1"/>
          </p:cNvSpPr>
          <p:nvPr/>
        </p:nvSpPr>
        <p:spPr bwMode="auto">
          <a:xfrm>
            <a:off x="2518758" y="5232745"/>
            <a:ext cx="681066" cy="292099"/>
          </a:xfrm>
          <a:prstGeom prst="roundRect">
            <a:avLst>
              <a:gd name="adj" fmla="val 16667"/>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a:p>
        </p:txBody>
      </p:sp>
      <p:sp>
        <p:nvSpPr>
          <p:cNvPr id="11" name="直線矢印コネクタ 10">
            <a:extLst>
              <a:ext uri="{FF2B5EF4-FFF2-40B4-BE49-F238E27FC236}">
                <a16:creationId xmlns:a16="http://schemas.microsoft.com/office/drawing/2014/main" id="{68451E95-3493-436F-822B-558B5E6149F7}"/>
              </a:ext>
            </a:extLst>
          </p:cNvPr>
          <p:cNvSpPr>
            <a:spLocks noChangeShapeType="1"/>
          </p:cNvSpPr>
          <p:nvPr/>
        </p:nvSpPr>
        <p:spPr bwMode="auto">
          <a:xfrm rot="10800000" flipV="1">
            <a:off x="3546672" y="5011716"/>
            <a:ext cx="2452957" cy="45719"/>
          </a:xfrm>
          <a:prstGeom prst="bentConnector3">
            <a:avLst>
              <a:gd name="adj1" fmla="val 7564"/>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12" name="テキスト ボックス 11">
            <a:extLst>
              <a:ext uri="{FF2B5EF4-FFF2-40B4-BE49-F238E27FC236}">
                <a16:creationId xmlns:a16="http://schemas.microsoft.com/office/drawing/2014/main" id="{76DA9553-1A75-49CD-8613-2780E6279335}"/>
              </a:ext>
            </a:extLst>
          </p:cNvPr>
          <p:cNvSpPr txBox="1">
            <a:spLocks noChangeArrowheads="1"/>
          </p:cNvSpPr>
          <p:nvPr/>
        </p:nvSpPr>
        <p:spPr bwMode="auto">
          <a:xfrm>
            <a:off x="5034349" y="4832521"/>
            <a:ext cx="3009900" cy="706771"/>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提出依頼メールに記載されている</a:t>
            </a:r>
            <a:b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利用者ＩＤ</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とパスワードを入力します。</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3686316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40 MANUAL\MANUAL\奉行Edge 年末調整申告書クラウド\利用ガイド（提出者向け）\Links\03_申告書選択画面.jpg"/>
          <p:cNvPicPr>
            <a:picLocks noChangeAspect="1" noChangeArrowheads="1"/>
          </p:cNvPicPr>
          <p:nvPr/>
        </p:nvPicPr>
        <p:blipFill rotWithShape="1">
          <a:blip r:embed="rId2" r:link="rId3" cstate="print">
            <a:extLst>
              <a:ext uri="{28A0092B-C50C-407E-A947-70E740481C1C}">
                <a14:useLocalDpi xmlns:a14="http://schemas.microsoft.com/office/drawing/2010/main" val="0"/>
              </a:ext>
            </a:extLst>
          </a:blip>
          <a:srcRect b="27893"/>
          <a:stretch/>
        </p:blipFill>
        <p:spPr bwMode="auto">
          <a:xfrm>
            <a:off x="706062" y="1140359"/>
            <a:ext cx="3929062" cy="47356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タイトル 1"/>
          <p:cNvSpPr>
            <a:spLocks noGrp="1"/>
          </p:cNvSpPr>
          <p:nvPr>
            <p:ph type="title"/>
          </p:nvPr>
        </p:nvSpPr>
        <p:spPr>
          <a:xfrm>
            <a:off x="302150" y="104687"/>
            <a:ext cx="11473732" cy="596982"/>
          </a:xfrm>
        </p:spPr>
        <p:txBody>
          <a:bodyPr>
            <a:normAutofit/>
          </a:bodyPr>
          <a:lstStyle/>
          <a:p>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2</a:t>
            </a:r>
            <a:r>
              <a:rPr lang="ja-JP" altLang="en-US" sz="2800" b="1"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- 2</a:t>
            </a:r>
            <a:r>
              <a:rPr lang="en-US" altLang="ja-JP" sz="3200" dirty="0">
                <a:latin typeface="Meiryo UI" panose="020B0604030504040204" pitchFamily="50" charset="-128"/>
                <a:ea typeface="Meiryo UI" panose="020B0604030504040204" pitchFamily="50" charset="-128"/>
              </a:rPr>
              <a:t>.</a:t>
            </a:r>
            <a:r>
              <a:rPr lang="en-US" altLang="ja-JP" sz="2800" b="1" dirty="0">
                <a:latin typeface="Meiryo UI" panose="020B0604030504040204" pitchFamily="50" charset="-128"/>
                <a:ea typeface="Meiryo UI" panose="020B0604030504040204" pitchFamily="50" charset="-128"/>
              </a:rPr>
              <a:t> </a:t>
            </a:r>
            <a:r>
              <a:rPr lang="ja-JP" altLang="en-US" sz="2800" b="1" dirty="0">
                <a:latin typeface="Meiryo UI" panose="020B0604030504040204" pitchFamily="50" charset="-128"/>
                <a:ea typeface="Meiryo UI" panose="020B0604030504040204" pitchFamily="50" charset="-128"/>
              </a:rPr>
              <a:t>提出する申告書を選択する</a:t>
            </a:r>
          </a:p>
        </p:txBody>
      </p:sp>
      <p:sp>
        <p:nvSpPr>
          <p:cNvPr id="3" name="コンテンツ プレースホルダー 2"/>
          <p:cNvSpPr>
            <a:spLocks noGrp="1"/>
          </p:cNvSpPr>
          <p:nvPr>
            <p:ph idx="1"/>
          </p:nvPr>
        </p:nvSpPr>
        <p:spPr>
          <a:xfrm>
            <a:off x="389614" y="803082"/>
            <a:ext cx="10964186" cy="4063080"/>
          </a:xfrm>
        </p:spPr>
        <p:txBody>
          <a:bodyPr>
            <a:normAutofit/>
          </a:bodyPr>
          <a:lstStyle/>
          <a:p>
            <a:pPr marL="0" indent="0" algn="just">
              <a:spcAft>
                <a:spcPts val="0"/>
              </a:spcAft>
              <a:buNone/>
            </a:pP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　</a:t>
            </a:r>
            <a:r>
              <a:rPr lang="ja-JP" altLang="ja-JP" sz="1600" kern="100" dirty="0">
                <a:latin typeface="Meiryo UI" panose="020B0604030504040204" pitchFamily="50" charset="-128"/>
                <a:ea typeface="Meiryo UI" panose="020B0604030504040204" pitchFamily="50" charset="-128"/>
                <a:cs typeface="Times New Roman" panose="02020603050405020304" pitchFamily="18" charset="0"/>
              </a:rPr>
              <a:t>『年末調整申告書クラウド』にログインしたら、当サービスから提出する年末調整申告書を選択します。</a:t>
            </a:r>
            <a:endParaRPr lang="ja-JP" altLang="en-US" sz="1600" dirty="0">
              <a:latin typeface="Meiryo UI" panose="020B0604030504040204" pitchFamily="50" charset="-128"/>
              <a:ea typeface="Meiryo UI" panose="020B0604030504040204" pitchFamily="50" charset="-128"/>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b="0" i="0" u="none" strike="noStrike" cap="none" normalizeH="0" baseline="0" dirty="0">
              <a:ln>
                <a:noFill/>
              </a:ln>
              <a:solidFill>
                <a:schemeClr val="tx1"/>
              </a:solidFill>
              <a:effectLst/>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en-US" altLang="ja-JP" sz="2400" dirty="0">
              <a:latin typeface="Arial" panose="020B0604020202020204" pitchFamily="34" charset="0"/>
            </a:endParaRPr>
          </a:p>
          <a:p>
            <a:pPr marL="0" lvl="0" indent="533400" eaLnBrk="0" fontAlgn="base" hangingPunct="0">
              <a:lnSpc>
                <a:spcPct val="100000"/>
              </a:lnSpc>
              <a:spcBef>
                <a:spcPct val="0"/>
              </a:spcBef>
              <a:spcAft>
                <a:spcPct val="0"/>
              </a:spcAft>
              <a:buNone/>
            </a:pPr>
            <a:endParaRPr kumimoji="0" lang="ja-JP" altLang="en-US" sz="2400" b="0" i="0" u="none" strike="noStrike" cap="none" normalizeH="0" baseline="0" dirty="0">
              <a:ln>
                <a:noFill/>
              </a:ln>
              <a:solidFill>
                <a:schemeClr val="tx1"/>
              </a:solidFill>
              <a:effectLst/>
              <a:latin typeface="Arial" panose="020B0604020202020204" pitchFamily="34" charset="0"/>
            </a:endParaRPr>
          </a:p>
        </p:txBody>
      </p:sp>
      <p:sp>
        <p:nvSpPr>
          <p:cNvPr id="4" name="フッター プレースホルダー 3"/>
          <p:cNvSpPr>
            <a:spLocks noGrp="1"/>
          </p:cNvSpPr>
          <p:nvPr>
            <p:ph type="ftr" sz="quarter" idx="11"/>
          </p:nvPr>
        </p:nvSpPr>
        <p:spPr>
          <a:xfrm>
            <a:off x="7553077" y="6490003"/>
            <a:ext cx="4114800" cy="365125"/>
          </a:xfrm>
        </p:spPr>
        <p:txBody>
          <a:bodyPr/>
          <a:lstStyle/>
          <a:p>
            <a:r>
              <a:rPr kumimoji="1" lang="en-US" altLang="ja-JP" sz="1100" dirty="0">
                <a:latin typeface="Meiryo UI" panose="020B0604030504040204" pitchFamily="50" charset="-128"/>
                <a:ea typeface="Meiryo UI" panose="020B0604030504040204" pitchFamily="50" charset="-128"/>
              </a:rPr>
              <a:t>©OBIC BUSINESS CONSULTANTS CO., LTD.</a:t>
            </a:r>
            <a:endParaRPr kumimoji="1" lang="ja-JP" altLang="en-US" sz="1100" dirty="0">
              <a:latin typeface="Meiryo UI" panose="020B0604030504040204" pitchFamily="50" charset="-128"/>
              <a:ea typeface="Meiryo UI" panose="020B0604030504040204" pitchFamily="50" charset="-128"/>
            </a:endParaRPr>
          </a:p>
        </p:txBody>
      </p:sp>
      <p:sp>
        <p:nvSpPr>
          <p:cNvPr id="5" name="スライド番号プレースホルダー 4"/>
          <p:cNvSpPr>
            <a:spLocks noGrp="1"/>
          </p:cNvSpPr>
          <p:nvPr>
            <p:ph type="sldNum" sz="quarter" idx="12"/>
          </p:nvPr>
        </p:nvSpPr>
        <p:spPr>
          <a:xfrm>
            <a:off x="9246705" y="6492875"/>
            <a:ext cx="2743200" cy="365125"/>
          </a:xfrm>
        </p:spPr>
        <p:txBody>
          <a:bodyPr/>
          <a:lstStyle/>
          <a:p>
            <a:fld id="{E68443C8-5A69-406B-B82B-0F39BD7A8AD7}" type="slidenum">
              <a:rPr kumimoji="1" lang="ja-JP" altLang="en-US" smtClean="0">
                <a:latin typeface="Meiryo UI" panose="020B0604030504040204" pitchFamily="50" charset="-128"/>
                <a:ea typeface="Meiryo UI" panose="020B0604030504040204" pitchFamily="50" charset="-128"/>
              </a:rPr>
              <a:t>9</a:t>
            </a:fld>
            <a:endParaRPr kumimoji="1" lang="ja-JP" altLang="en-US" dirty="0">
              <a:latin typeface="Meiryo UI" panose="020B0604030504040204" pitchFamily="50" charset="-128"/>
              <a:ea typeface="Meiryo UI" panose="020B0604030504040204" pitchFamily="50" charset="-128"/>
            </a:endParaRPr>
          </a:p>
        </p:txBody>
      </p:sp>
      <p:pic>
        <p:nvPicPr>
          <p:cNvPr id="16" name="Picture 1" descr="\\svrw3001009\03.Dev_Product_Management\03.G_Product_Management\400.Team\04.BPR\02.機能別\201510.次世代\200.単独機能・サービス\48.ヘルプセンター\42.MCSS・YTAS\提出者\YTAS 製品ツールダウンロード\Links\03_申告書選択画面.jpg">
            <a:extLst>
              <a:ext uri="{FF2B5EF4-FFF2-40B4-BE49-F238E27FC236}">
                <a16:creationId xmlns:a16="http://schemas.microsoft.com/office/drawing/2014/main" id="{8FC49475-841B-4783-A496-C3BDC62BC858}"/>
              </a:ext>
            </a:extLst>
          </p:cNvPr>
          <p:cNvPicPr>
            <a:picLocks noChangeAspect="1" noChangeArrowheads="1"/>
          </p:cNvPicPr>
          <p:nvPr/>
        </p:nvPicPr>
        <p:blipFill rotWithShape="1">
          <a:blip r:embed="rId4" r:link="rId5" cstate="email">
            <a:extLst>
              <a:ext uri="{28A0092B-C50C-407E-A947-70E740481C1C}">
                <a14:useLocalDpi xmlns:a14="http://schemas.microsoft.com/office/drawing/2010/main"/>
              </a:ext>
            </a:extLst>
          </a:blip>
          <a:srcRect t="89974"/>
          <a:stretch/>
        </p:blipFill>
        <p:spPr bwMode="auto">
          <a:xfrm>
            <a:off x="694447" y="5942737"/>
            <a:ext cx="3933825" cy="658929"/>
          </a:xfrm>
          <a:prstGeom prst="rect">
            <a:avLst/>
          </a:prstGeom>
          <a:noFill/>
          <a:extLst>
            <a:ext uri="{909E8E84-426E-40DD-AFC4-6F175D3DCCD1}">
              <a14:hiddenFill xmlns:a14="http://schemas.microsoft.com/office/drawing/2010/main">
                <a:solidFill>
                  <a:srgbClr val="FFFFFF"/>
                </a:solidFill>
              </a14:hiddenFill>
            </a:ext>
          </a:extLst>
        </p:spPr>
      </p:pic>
      <p:sp>
        <p:nvSpPr>
          <p:cNvPr id="18" name="角丸四角形 79">
            <a:extLst>
              <a:ext uri="{FF2B5EF4-FFF2-40B4-BE49-F238E27FC236}">
                <a16:creationId xmlns:a16="http://schemas.microsoft.com/office/drawing/2014/main" id="{4F5F5894-1991-485E-861D-180DE3863BBE}"/>
              </a:ext>
            </a:extLst>
          </p:cNvPr>
          <p:cNvSpPr>
            <a:spLocks noChangeArrowheads="1"/>
          </p:cNvSpPr>
          <p:nvPr/>
        </p:nvSpPr>
        <p:spPr bwMode="auto">
          <a:xfrm>
            <a:off x="807106" y="2197235"/>
            <a:ext cx="107950" cy="144463"/>
          </a:xfrm>
          <a:prstGeom prst="roundRect">
            <a:avLst>
              <a:gd name="adj" fmla="val 504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19" name="AutoShape 20">
            <a:extLst>
              <a:ext uri="{FF2B5EF4-FFF2-40B4-BE49-F238E27FC236}">
                <a16:creationId xmlns:a16="http://schemas.microsoft.com/office/drawing/2014/main" id="{51445CB5-D729-413F-8324-26ED673D13A8}"/>
              </a:ext>
            </a:extLst>
          </p:cNvPr>
          <p:cNvSpPr>
            <a:spLocks noChangeArrowheads="1"/>
          </p:cNvSpPr>
          <p:nvPr/>
        </p:nvSpPr>
        <p:spPr bwMode="auto">
          <a:xfrm>
            <a:off x="726098" y="6082845"/>
            <a:ext cx="1260475" cy="14446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0" name="AutoShape 21">
            <a:extLst>
              <a:ext uri="{FF2B5EF4-FFF2-40B4-BE49-F238E27FC236}">
                <a16:creationId xmlns:a16="http://schemas.microsoft.com/office/drawing/2014/main" id="{FFDB14A1-E149-4287-8C7E-F1D112B7E1A6}"/>
              </a:ext>
            </a:extLst>
          </p:cNvPr>
          <p:cNvSpPr>
            <a:spLocks noChangeArrowheads="1"/>
          </p:cNvSpPr>
          <p:nvPr/>
        </p:nvSpPr>
        <p:spPr bwMode="auto">
          <a:xfrm>
            <a:off x="2296166" y="6304180"/>
            <a:ext cx="650875" cy="255588"/>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1" name="AutoShape 13">
            <a:extLst>
              <a:ext uri="{FF2B5EF4-FFF2-40B4-BE49-F238E27FC236}">
                <a16:creationId xmlns:a16="http://schemas.microsoft.com/office/drawing/2014/main" id="{C29705E2-F746-4115-B790-DD7D5CEEC1A8}"/>
              </a:ext>
            </a:extLst>
          </p:cNvPr>
          <p:cNvSpPr>
            <a:spLocks noChangeArrowheads="1"/>
          </p:cNvSpPr>
          <p:nvPr/>
        </p:nvSpPr>
        <p:spPr bwMode="auto">
          <a:xfrm>
            <a:off x="795993" y="3464060"/>
            <a:ext cx="107950" cy="522288"/>
          </a:xfrm>
          <a:prstGeom prst="roundRect">
            <a:avLst>
              <a:gd name="adj" fmla="val 504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8" name="AutoShape 15">
            <a:extLst>
              <a:ext uri="{FF2B5EF4-FFF2-40B4-BE49-F238E27FC236}">
                <a16:creationId xmlns:a16="http://schemas.microsoft.com/office/drawing/2014/main" id="{8A6C076D-24AA-404F-B7E6-02D275EED280}"/>
              </a:ext>
            </a:extLst>
          </p:cNvPr>
          <p:cNvSpPr>
            <a:spLocks noChangeShapeType="1"/>
          </p:cNvSpPr>
          <p:nvPr/>
        </p:nvSpPr>
        <p:spPr bwMode="auto">
          <a:xfrm rot="16200000" flipH="1">
            <a:off x="2901019" y="1818222"/>
            <a:ext cx="0" cy="3959225"/>
          </a:xfrm>
          <a:prstGeom prst="bentConnector3">
            <a:avLst>
              <a:gd name="adj1" fmla="val 50000"/>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29" name="AutoShape 11">
            <a:extLst>
              <a:ext uri="{FF2B5EF4-FFF2-40B4-BE49-F238E27FC236}">
                <a16:creationId xmlns:a16="http://schemas.microsoft.com/office/drawing/2014/main" id="{78F3DACD-BB43-46E4-8B35-406CCC79C694}"/>
              </a:ext>
            </a:extLst>
          </p:cNvPr>
          <p:cNvSpPr>
            <a:spLocks noChangeShapeType="1"/>
          </p:cNvSpPr>
          <p:nvPr/>
        </p:nvSpPr>
        <p:spPr bwMode="auto">
          <a:xfrm rot="16200000" flipV="1">
            <a:off x="2524155" y="677032"/>
            <a:ext cx="399712" cy="3744913"/>
          </a:xfrm>
          <a:prstGeom prst="bentConnector3">
            <a:avLst>
              <a:gd name="adj1" fmla="val 49931"/>
            </a:avLst>
          </a:prstGeom>
          <a:noFill/>
          <a:ln w="25400">
            <a:solidFill>
              <a:srgbClr val="FF0000"/>
            </a:solidFill>
            <a:miter lim="800000"/>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0" name="Text Box 4">
            <a:extLst>
              <a:ext uri="{FF2B5EF4-FFF2-40B4-BE49-F238E27FC236}">
                <a16:creationId xmlns:a16="http://schemas.microsoft.com/office/drawing/2014/main" id="{1AA35EEC-196D-4B21-9503-B1DBFCE4C175}"/>
              </a:ext>
            </a:extLst>
          </p:cNvPr>
          <p:cNvSpPr txBox="1">
            <a:spLocks noChangeArrowheads="1"/>
          </p:cNvSpPr>
          <p:nvPr/>
        </p:nvSpPr>
        <p:spPr bwMode="auto">
          <a:xfrm>
            <a:off x="4548762" y="3457821"/>
            <a:ext cx="5596735" cy="808091"/>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提出する場合は、チェックを付けます。</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チェックを付けると、「事前準備」欄に必要な書類の情報が表示され</a:t>
            </a:r>
            <a:r>
              <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るので</a:t>
            </a:r>
            <a:br>
              <a:rPr kumimoji="0" lang="en-US"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b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準備してください。</a:t>
            </a:r>
            <a:endPar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31" name="AutoShape 7">
            <a:extLst>
              <a:ext uri="{FF2B5EF4-FFF2-40B4-BE49-F238E27FC236}">
                <a16:creationId xmlns:a16="http://schemas.microsoft.com/office/drawing/2014/main" id="{63692C05-2EA3-404C-BEE1-8A6CE07CEFA6}"/>
              </a:ext>
            </a:extLst>
          </p:cNvPr>
          <p:cNvSpPr>
            <a:spLocks noChangeArrowheads="1"/>
          </p:cNvSpPr>
          <p:nvPr/>
        </p:nvSpPr>
        <p:spPr bwMode="auto">
          <a:xfrm>
            <a:off x="727731" y="1343160"/>
            <a:ext cx="755650" cy="360363"/>
          </a:xfrm>
          <a:prstGeom prst="roundRect">
            <a:avLst>
              <a:gd name="adj" fmla="val 25972"/>
            </a:avLst>
          </a:prstGeom>
          <a:noFill/>
          <a:ln w="25400">
            <a:solidFill>
              <a:srgbClr val="FF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ctr"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2" name="Text Box 3">
            <a:extLst>
              <a:ext uri="{FF2B5EF4-FFF2-40B4-BE49-F238E27FC236}">
                <a16:creationId xmlns:a16="http://schemas.microsoft.com/office/drawing/2014/main" id="{43FDE658-8AAC-48DB-A366-F829739FFE12}"/>
              </a:ext>
            </a:extLst>
          </p:cNvPr>
          <p:cNvSpPr txBox="1">
            <a:spLocks noChangeArrowheads="1"/>
          </p:cNvSpPr>
          <p:nvPr/>
        </p:nvSpPr>
        <p:spPr bwMode="auto">
          <a:xfrm>
            <a:off x="4535621" y="2349633"/>
            <a:ext cx="5610047" cy="439402"/>
          </a:xfrm>
          <a:prstGeom prst="rect">
            <a:avLst/>
          </a:prstGeom>
          <a:solidFill>
            <a:srgbClr val="FFFFFF"/>
          </a:solidFill>
          <a:ln w="9525">
            <a:solidFill>
              <a:srgbClr val="000000"/>
            </a:solidFill>
            <a:miter lim="800000"/>
            <a:headEnd/>
            <a:tailEnd/>
          </a:ln>
        </p:spPr>
        <p:txBody>
          <a:bodyPr vert="horz" wrap="square" lIns="91440" tIns="45720" rIns="91440" bIns="45720" numCol="1" anchor="ctr" anchorCtr="0" compatLnSpc="1">
            <a:prstTxWarp prst="textNoShape">
              <a:avLst/>
            </a:prstTxWarp>
          </a:body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ja-JP"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必ず提出する必要があるため、</a:t>
            </a:r>
            <a:r>
              <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cs typeface="Times New Roman" panose="02020603050405020304" pitchFamily="18" charset="0"/>
              </a:rPr>
              <a:t>チェックがグレー色になり操作できません。</a:t>
            </a:r>
            <a:endParaRPr kumimoji="0" lang="ja-JP" altLang="en-US" sz="1400" b="0" i="0" u="none" strike="noStrike" cap="none" normalizeH="0" baseline="0" dirty="0">
              <a:ln>
                <a:noFill/>
              </a:ln>
              <a:effectLst/>
              <a:latin typeface="Meiryo UI" panose="020B0604030504040204" pitchFamily="50" charset="-128"/>
              <a:ea typeface="Meiryo UI" panose="020B0604030504040204" pitchFamily="50" charset="-128"/>
            </a:endParaRPr>
          </a:p>
        </p:txBody>
      </p:sp>
      <p:sp>
        <p:nvSpPr>
          <p:cNvPr id="36" name="Rectangle 28">
            <a:extLst>
              <a:ext uri="{FF2B5EF4-FFF2-40B4-BE49-F238E27FC236}">
                <a16:creationId xmlns:a16="http://schemas.microsoft.com/office/drawing/2014/main" id="{951C9EB2-53D0-484A-A8B9-FC3D7DBA0B22}"/>
              </a:ext>
            </a:extLst>
          </p:cNvPr>
          <p:cNvSpPr>
            <a:spLocks noChangeArrowheads="1"/>
          </p:cNvSpPr>
          <p:nvPr/>
        </p:nvSpPr>
        <p:spPr bwMode="auto">
          <a:xfrm>
            <a:off x="560169" y="1017249"/>
            <a:ext cx="184731"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sz="1000">
              <a:latin typeface="Meiryo UI" panose="020B0604030504040204" pitchFamily="50" charset="-128"/>
              <a:ea typeface="Meiryo UI" panose="020B0604030504040204" pitchFamily="50" charset="-128"/>
            </a:endParaRPr>
          </a:p>
        </p:txBody>
      </p:sp>
      <p:sp>
        <p:nvSpPr>
          <p:cNvPr id="37" name="波線 36"/>
          <p:cNvSpPr/>
          <p:nvPr/>
        </p:nvSpPr>
        <p:spPr>
          <a:xfrm>
            <a:off x="494368" y="5911984"/>
            <a:ext cx="2489200" cy="187056"/>
          </a:xfrm>
          <a:prstGeom prst="wave">
            <a:avLst>
              <a:gd name="adj1" fmla="val 20000"/>
              <a:gd name="adj2" fmla="val 3562"/>
            </a:avLst>
          </a:prstGeom>
          <a:solidFill>
            <a:schemeClr val="bg1"/>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38" name="AutoShape 19">
            <a:extLst>
              <a:ext uri="{FF2B5EF4-FFF2-40B4-BE49-F238E27FC236}">
                <a16:creationId xmlns:a16="http://schemas.microsoft.com/office/drawing/2014/main" id="{5AA6A6C2-0500-4B5D-9755-04FCC249761F}"/>
              </a:ext>
            </a:extLst>
          </p:cNvPr>
          <p:cNvSpPr>
            <a:spLocks noChangeShapeType="1"/>
          </p:cNvSpPr>
          <p:nvPr/>
        </p:nvSpPr>
        <p:spPr bwMode="auto">
          <a:xfrm rot="10800000" flipV="1">
            <a:off x="1986573" y="5942737"/>
            <a:ext cx="2648550" cy="187056"/>
          </a:xfrm>
          <a:prstGeom prst="straightConnector1">
            <a:avLst/>
          </a:prstGeom>
          <a:noFill/>
          <a:ln w="25400">
            <a:solidFill>
              <a:srgbClr val="FF0000"/>
            </a:solidFill>
            <a:round/>
            <a:headEnd type="none" w="lg" len="lg"/>
            <a:tailEnd type="none" w="lg" len="lg"/>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ja-JP" altLang="en-US" sz="1000">
              <a:latin typeface="Meiryo UI" panose="020B0604030504040204" pitchFamily="50" charset="-128"/>
              <a:ea typeface="Meiryo UI" panose="020B0604030504040204" pitchFamily="50" charset="-128"/>
            </a:endParaRPr>
          </a:p>
        </p:txBody>
      </p:sp>
      <p:sp>
        <p:nvSpPr>
          <p:cNvPr id="39" name="Text Box 5">
            <a:extLst>
              <a:ext uri="{FF2B5EF4-FFF2-40B4-BE49-F238E27FC236}">
                <a16:creationId xmlns:a16="http://schemas.microsoft.com/office/drawing/2014/main" id="{8C4174E8-5B9A-450A-A2EF-8D31521C9CD4}"/>
              </a:ext>
            </a:extLst>
          </p:cNvPr>
          <p:cNvSpPr txBox="1">
            <a:spLocks noChangeArrowheads="1"/>
          </p:cNvSpPr>
          <p:nvPr/>
        </p:nvSpPr>
        <p:spPr bwMode="auto">
          <a:xfrm>
            <a:off x="4564664" y="5710726"/>
            <a:ext cx="5580833" cy="576796"/>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必要書類の準備ができたら、「上記の必要書類を準備しました」にチェックを</a:t>
            </a:r>
            <a:endParaRPr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lang="ja-JP" altLang="en-US" sz="1400" dirty="0">
                <a:latin typeface="Meiryo UI" panose="020B0604030504040204" pitchFamily="50" charset="-128"/>
                <a:ea typeface="Meiryo UI" panose="020B0604030504040204" pitchFamily="50" charset="-128"/>
                <a:cs typeface="Times New Roman" panose="02020603050405020304" pitchFamily="18" charset="0"/>
              </a:rPr>
              <a:t>付けて、［次へ］ボタンをクリックします。</a:t>
            </a:r>
          </a:p>
        </p:txBody>
      </p:sp>
    </p:spTree>
    <p:extLst>
      <p:ext uri="{BB962C8B-B14F-4D97-AF65-F5344CB8AC3E}">
        <p14:creationId xmlns:p14="http://schemas.microsoft.com/office/powerpoint/2010/main" val="214700560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6534</TotalTime>
  <Words>4467</Words>
  <Application>Microsoft Office PowerPoint</Application>
  <PresentationFormat>ワイド画面</PresentationFormat>
  <Paragraphs>453</Paragraphs>
  <Slides>33</Slides>
  <Notes>6</Notes>
  <HiddenSlides>0</HiddenSlides>
  <MMClips>0</MMClips>
  <ScaleCrop>false</ScaleCrop>
  <HeadingPairs>
    <vt:vector size="6" baseType="variant">
      <vt:variant>
        <vt:lpstr>使用されているフォント</vt:lpstr>
      </vt:variant>
      <vt:variant>
        <vt:i4>5</vt:i4>
      </vt:variant>
      <vt:variant>
        <vt:lpstr>テーマ</vt:lpstr>
      </vt:variant>
      <vt:variant>
        <vt:i4>2</vt:i4>
      </vt:variant>
      <vt:variant>
        <vt:lpstr>スライド タイトル</vt:lpstr>
      </vt:variant>
      <vt:variant>
        <vt:i4>33</vt:i4>
      </vt:variant>
    </vt:vector>
  </HeadingPairs>
  <TitlesOfParts>
    <vt:vector size="40" baseType="lpstr">
      <vt:lpstr>Meiryo UI</vt:lpstr>
      <vt:lpstr>メイリオ</vt:lpstr>
      <vt:lpstr>游ゴシック</vt:lpstr>
      <vt:lpstr>游ゴシック Light</vt:lpstr>
      <vt:lpstr>Arial</vt:lpstr>
      <vt:lpstr>Office テーマ</vt:lpstr>
      <vt:lpstr>デザインの設定</vt:lpstr>
      <vt:lpstr>PowerPoint プレゼンテーション</vt:lpstr>
      <vt:lpstr>改訂履歴</vt:lpstr>
      <vt:lpstr>年末調整申告書を提出するまでの流れ</vt:lpstr>
      <vt:lpstr>［1］前準備</vt:lpstr>
      <vt:lpstr>［1］- 1. メールが届くための設定を確認する </vt:lpstr>
      <vt:lpstr>［1］- 2. 当サービスで提出する申告書を確認する</vt:lpstr>
      <vt:lpstr>［2］申告書提出の流れ</vt:lpstr>
      <vt:lpstr>［2］- 1. 当サービス(年末調整申告書クラウド)にログインする </vt:lpstr>
      <vt:lpstr>［2］- 2. 提出する申告書を選択する</vt:lpstr>
      <vt:lpstr>［2］- 3. 申告書データを登録する        　 　給与所得者の扶養控除等（異動）申告書 （１／６）</vt:lpstr>
      <vt:lpstr>［2］- 3. 申告書データを登録する        　　 給与所得者の扶養控除等（異動）申告書 （2／６）</vt:lpstr>
      <vt:lpstr>［2］- 3. 申告書データを登録する        　 　給与所得者の扶養控除等（異動）申告書 （3／６）</vt:lpstr>
      <vt:lpstr>［2］- 3. 申告書データを登録する        　 　給与所得者の扶養控除等（異動）申告書 （4／６）</vt:lpstr>
      <vt:lpstr>［2］- 3. 申告書データを登録する        　 　給与所得者の扶養控除等（異動）申告書 （5／６）</vt:lpstr>
      <vt:lpstr>［2］- 3. 申告書データを登録する        　 　給与所得者の扶養控除等（異動）申告書 （6／６）</vt:lpstr>
      <vt:lpstr>PowerPoint プレゼンテーション</vt:lpstr>
      <vt:lpstr>［2］- 3. 申告書データを登録する        　 　給与所得者の保険料控除申告書（2／2）</vt:lpstr>
      <vt:lpstr>［2］- 4. 登録内容を確認して提出する</vt:lpstr>
      <vt:lpstr>［2］‐ 5. 台紙を印刷して、証明書類を貼って提出する</vt:lpstr>
      <vt:lpstr>［3］こんなときは</vt:lpstr>
      <vt:lpstr>［3］- 1. 保険料控除の記入例 1 ~ 2 </vt:lpstr>
      <vt:lpstr>［3］- 1. 保険料控除の記入例 3 ~ 4</vt:lpstr>
      <vt:lpstr>［3］- 2. 給与所得者の（特定増改築等）住宅借入金等特別控除申告書を提出する 　　 　　 　居住開始年月日が「平成31年１月１日」以降の場合（1／3）</vt:lpstr>
      <vt:lpstr>［3］- 2. 給与所得者の（特定増改築等）住宅借入金等特別控除申告書を提出する 　　      　居住開始年月日が「平成31年１月１日」以降の場合（2／3）</vt:lpstr>
      <vt:lpstr>［3］- 2. 給与所得者の（特定増改築等）住宅借入金等特別控除申告書を提出する 　　      　居住開始年月日が「平成31年１月１日」以降の場合（3／3）</vt:lpstr>
      <vt:lpstr>［3］- 2. 給与所得者の（特定増改築等）住宅借入金等特別控除申告書を提出する  　　　　 　居住開始年月日が「平成30年12月31日」以前の場合（1／3）</vt:lpstr>
      <vt:lpstr>［3］- 2. 給与所得者の（特定増改築等）住宅借入金等特別控除申告書を提出する 　　      　居住開始年月日が「平成30年12月31日」以前の場合（2／3）</vt:lpstr>
      <vt:lpstr>［3］- 2. 給与所得者の（特定増改築等）住宅借入金等特別控除申告書を提出する  　　     　居住開始年月日が「平成30年12月31日」以前の場合（3／3）</vt:lpstr>
      <vt:lpstr>［3］- 3. 申告書を提出した後に、誤りに気付いた場合の手順</vt:lpstr>
      <vt:lpstr>［3］- 4. 控除証明書等を電子データで添付する場合の手順</vt:lpstr>
      <vt:lpstr>［3］- 4. 控除証明書等を電子データで添付する場合の手順 　　　   　①保険会社等から取得した電子データを添付</vt:lpstr>
      <vt:lpstr>［3］- 4. 控除証明書等を電子データで添付する場合の手順 　　　   　②『マイナポータル』から取得して添付</vt:lpstr>
      <vt:lpstr>［3］- 5. 控除証明書等を画像で添付する場合の手順</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下畑 衣里 (Eri Shimohata)</dc:creator>
  <cp:lastModifiedBy>田口 浩司 (Koji Taguchi)</cp:lastModifiedBy>
  <cp:revision>1515</cp:revision>
  <dcterms:created xsi:type="dcterms:W3CDTF">2022-08-02T08:12:52Z</dcterms:created>
  <dcterms:modified xsi:type="dcterms:W3CDTF">2022-09-30T03:07:59Z</dcterms:modified>
</cp:coreProperties>
</file>