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35"/>
  </p:notesMasterIdLst>
  <p:sldIdLst>
    <p:sldId id="256" r:id="rId3"/>
    <p:sldId id="311" r:id="rId4"/>
    <p:sldId id="259" r:id="rId5"/>
    <p:sldId id="260" r:id="rId6"/>
    <p:sldId id="303" r:id="rId7"/>
    <p:sldId id="265" r:id="rId8"/>
    <p:sldId id="308" r:id="rId9"/>
    <p:sldId id="267" r:id="rId10"/>
    <p:sldId id="297" r:id="rId11"/>
    <p:sldId id="298" r:id="rId12"/>
    <p:sldId id="299" r:id="rId13"/>
    <p:sldId id="300" r:id="rId14"/>
    <p:sldId id="301" r:id="rId15"/>
    <p:sldId id="302" r:id="rId16"/>
    <p:sldId id="304" r:id="rId17"/>
    <p:sldId id="276" r:id="rId18"/>
    <p:sldId id="289" r:id="rId19"/>
    <p:sldId id="291" r:id="rId20"/>
    <p:sldId id="290" r:id="rId21"/>
    <p:sldId id="309" r:id="rId22"/>
    <p:sldId id="310" r:id="rId23"/>
    <p:sldId id="280" r:id="rId24"/>
    <p:sldId id="281" r:id="rId25"/>
    <p:sldId id="282" r:id="rId26"/>
    <p:sldId id="305" r:id="rId27"/>
    <p:sldId id="306" r:id="rId28"/>
    <p:sldId id="307" r:id="rId29"/>
    <p:sldId id="292" r:id="rId30"/>
    <p:sldId id="296" r:id="rId31"/>
    <p:sldId id="287" r:id="rId32"/>
    <p:sldId id="294" r:id="rId33"/>
    <p:sldId id="288"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6723" autoAdjust="0"/>
  </p:normalViewPr>
  <p:slideViewPr>
    <p:cSldViewPr snapToGrid="0">
      <p:cViewPr>
        <p:scale>
          <a:sx n="75" d="100"/>
          <a:sy n="75" d="100"/>
        </p:scale>
        <p:origin x="-1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2022/9/15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2022/9/15</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2022/9/15</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2022/9/15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2022/9/15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2022/9/15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2.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4_&#25206;&#39178;&#22522;&#30990;_3.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4_&#25206;&#39178;&#22522;&#30990;_3_Message.jpg" TargetMode="External"/><Relationship Id="rId5" Type="http://schemas.openxmlformats.org/officeDocument/2006/relationships/image" Target="../media/image10.jpeg"/><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3.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4.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5.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4_&#25206;&#39178;&#22522;&#30990;_6.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5_&#20445;&#38522;&#26009;&#25511;&#38500;_1_&#29983;&#21629;.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9_&#20869;&#23481;&#30906;&#35469;.jpg"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file:///C:\40%20MANUAL\MANUAL\&#22857;&#34892;Edge%20&#24180;&#26411;&#35519;&#25972;&#30003;&#21578;&#26360;&#12463;&#12521;&#12454;&#12489;\&#21033;&#29992;&#12460;&#12452;&#12489;&#65288;&#25552;&#20986;&#32773;&#21521;&#12369;&#65289;\Links\09_&#20869;&#23481;&#30906;&#35469;_&#20462;&#27491;.jpg"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file:///C:\40%20MANUAL\MANUAL\&#22857;&#34892;Edge%20&#24180;&#26411;&#35519;&#25972;&#30003;&#21578;&#26360;&#12463;&#12521;&#12454;&#12489;\&#21033;&#29992;&#12460;&#12452;&#12489;&#65288;&#25552;&#20986;&#32773;&#21521;&#12369;&#65289;\Links\10_&#35388;&#26126;&#26360;&#39006;_&#21488;&#32025;.jpg" TargetMode="Externa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1.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2.jpg"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5.jpeg"/><Relationship Id="rId9"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4.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3.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4" Type="http://schemas.openxmlformats.org/officeDocument/2006/relationships/image" Target="../media/image29.jpeg"/><Relationship Id="rId9"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1_&#12510;&#12452;&#12490;_1.jpg" TargetMode="External"/><Relationship Id="rId7"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file:///C:\40%20MANUAL\MANUAL\&#22857;&#34892;Edge%20&#24180;&#26411;&#35519;&#25972;&#30003;&#21578;&#26360;&#12463;&#12521;&#12454;&#12489;\&#21033;&#29992;&#12460;&#12452;&#12489;&#65288;&#25552;&#20986;&#32773;&#21521;&#12369;&#65289;\Links\12_&#38651;&#23376;&#25511;&#38500;&#35388;&#26126;&#26360;_1.jpg" TargetMode="External"/><Relationship Id="rId9"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3_&#30003;&#21578;&#26360;&#36984;&#25246;&#30011;&#38754;.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5552;&#20986;&#32773;\YTAS%20&#35069;&#21697;&#12484;&#12540;&#12523;&#12480;&#12454;&#12531;&#12525;&#12540;&#12489;\Links\03_&#30003;&#21578;&#26360;&#36984;&#25246;&#30011;&#38754;.jpg"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1.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　 給与</a:t>
            </a:r>
            <a:r>
              <a:rPr lang="ja-JP" altLang="en-US" sz="2800" b="1" dirty="0">
                <a:latin typeface="Meiryo UI" panose="020B0604030504040204" pitchFamily="50" charset="-128"/>
                <a:ea typeface="Meiryo UI" panose="020B0604030504040204" pitchFamily="50" charset="-128"/>
              </a:rPr>
              <a:t>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31" name="Picture 1" descr="\\svrw3001009\03.Dev_Product_Management\03.G_Product_Management\400.Team\04.BPR\02.機能別\201510.次世代\200.単独機能・サービス\48.ヘルプセンター\42.MCSS・YTAS\利用ガイド提出者向け\2206時点の利用ガイド\Links\04_扶養基礎_2.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r="-859" b="7840"/>
          <a:stretch/>
        </p:blipFill>
        <p:spPr bwMode="auto">
          <a:xfrm>
            <a:off x="690356" y="1209159"/>
            <a:ext cx="4214191" cy="5255253"/>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8"/>
          <p:cNvSpPr>
            <a:spLocks noChangeArrowheads="1"/>
          </p:cNvSpPr>
          <p:nvPr/>
        </p:nvSpPr>
        <p:spPr bwMode="auto">
          <a:xfrm>
            <a:off x="4158975" y="2156818"/>
            <a:ext cx="593725" cy="14446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直線矢印コネクタ 80"/>
          <p:cNvSpPr>
            <a:spLocks noChangeShapeType="1"/>
          </p:cNvSpPr>
          <p:nvPr/>
        </p:nvSpPr>
        <p:spPr bwMode="auto">
          <a:xfrm rot="16200000" flipV="1">
            <a:off x="4888812" y="2058101"/>
            <a:ext cx="48801" cy="3210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テキスト ボックス 2"/>
          <p:cNvSpPr txBox="1">
            <a:spLocks noChangeArrowheads="1"/>
          </p:cNvSpPr>
          <p:nvPr/>
        </p:nvSpPr>
        <p:spPr bwMode="auto">
          <a:xfrm>
            <a:off x="5073726" y="1954884"/>
            <a:ext cx="1908175"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源泉控除対象配偶者の場合は表示されます。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0" name="AutoShape 9"/>
          <p:cNvSpPr>
            <a:spLocks noChangeArrowheads="1"/>
          </p:cNvSpPr>
          <p:nvPr/>
        </p:nvSpPr>
        <p:spPr bwMode="auto">
          <a:xfrm>
            <a:off x="772397" y="5457309"/>
            <a:ext cx="3438525" cy="577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11"/>
          <p:cNvSpPr>
            <a:spLocks noChangeArrowheads="1"/>
          </p:cNvSpPr>
          <p:nvPr/>
        </p:nvSpPr>
        <p:spPr bwMode="auto">
          <a:xfrm>
            <a:off x="2818367" y="6151364"/>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直線矢印コネクタ 80"/>
          <p:cNvSpPr>
            <a:spLocks noChangeShapeType="1"/>
          </p:cNvSpPr>
          <p:nvPr/>
        </p:nvSpPr>
        <p:spPr bwMode="auto">
          <a:xfrm rot="16200000" flipH="1" flipV="1">
            <a:off x="4501961" y="5166269"/>
            <a:ext cx="357337" cy="93941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2"/>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4" name="直線矢印コネクタ 80"/>
          <p:cNvSpPr>
            <a:spLocks noChangeShapeType="1"/>
          </p:cNvSpPr>
          <p:nvPr/>
        </p:nvSpPr>
        <p:spPr bwMode="auto">
          <a:xfrm rot="10800000">
            <a:off x="3502579" y="6312001"/>
            <a:ext cx="1908320" cy="7797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Text Box 2"/>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r>
              <a:rPr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7" name="Picture 39" descr="C:\40 MANUAL\MANUAL\奉行Edge 年末調整申告書クラウド\利用ガイド（提出者向け）\Links\04_扶養基礎_3.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0240"/>
          <a:stretch/>
        </p:blipFill>
        <p:spPr bwMode="auto">
          <a:xfrm>
            <a:off x="679014" y="5021972"/>
            <a:ext cx="3554333" cy="159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- 3.</a:t>
            </a:r>
            <a:r>
              <a:rPr lang="ja-JP" altLang="en-US" sz="2800" dirty="0" smtClean="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 　給与</a:t>
            </a:r>
            <a:r>
              <a:rPr lang="ja-JP" altLang="en-US" sz="2800" b="1" dirty="0">
                <a:latin typeface="Meiryo UI" panose="020B0604030504040204" pitchFamily="50" charset="-128"/>
                <a:ea typeface="Meiryo UI" panose="020B0604030504040204" pitchFamily="50" charset="-128"/>
              </a:rPr>
              <a:t>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扶養親族の情報を入力します。</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2071" name="Picture 23" descr="\\svrw3001009\03.Dev_Product_Management\03.G_Product_Management\400.Team\04.BPR\02.機能別\201510.次世代\200.単独機能・サービス\48.ヘルプセンター\42.MCSS・YTAS\利用ガイド提出者向け\2206時点の利用ガイド\Links\04_扶養基礎_3.jpg"/>
          <p:cNvPicPr>
            <a:picLocks noChangeAspect="1" noChangeArrowheads="1"/>
          </p:cNvPicPr>
          <p:nvPr/>
        </p:nvPicPr>
        <p:blipFill rotWithShape="1">
          <a:blip r:embed="rId2" r:link="rId4" cstate="print">
            <a:extLst>
              <a:ext uri="{28A0092B-C50C-407E-A947-70E740481C1C}">
                <a14:useLocalDpi xmlns:a14="http://schemas.microsoft.com/office/drawing/2010/main"/>
              </a:ext>
            </a:extLst>
          </a:blip>
          <a:srcRect b="51733"/>
          <a:stretch/>
        </p:blipFill>
        <p:spPr bwMode="auto">
          <a:xfrm>
            <a:off x="680926" y="1158869"/>
            <a:ext cx="3554332" cy="3905754"/>
          </a:xfrm>
          <a:prstGeom prst="rect">
            <a:avLst/>
          </a:prstGeom>
          <a:noFill/>
          <a:extLst>
            <a:ext uri="{909E8E84-426E-40DD-AFC4-6F175D3DCCD1}">
              <a14:hiddenFill xmlns:a14="http://schemas.microsoft.com/office/drawing/2010/main">
                <a:solidFill>
                  <a:srgbClr val="FFFFFF"/>
                </a:solidFill>
              </a14:hiddenFill>
            </a:ext>
          </a:extLst>
        </p:spPr>
      </p:pic>
      <p:sp>
        <p:nvSpPr>
          <p:cNvPr id="22" name="角丸四角形 79"/>
          <p:cNvSpPr>
            <a:spLocks noChangeArrowheads="1"/>
          </p:cNvSpPr>
          <p:nvPr/>
        </p:nvSpPr>
        <p:spPr bwMode="auto">
          <a:xfrm>
            <a:off x="3657600" y="2445473"/>
            <a:ext cx="505901" cy="13770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709449" y="214671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角丸四角形 79"/>
          <p:cNvSpPr>
            <a:spLocks noChangeArrowheads="1"/>
          </p:cNvSpPr>
          <p:nvPr/>
        </p:nvSpPr>
        <p:spPr bwMode="auto">
          <a:xfrm>
            <a:off x="1796835" y="5752800"/>
            <a:ext cx="624228" cy="12222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089" name="直線矢印コネクタ 80"/>
          <p:cNvCxnSpPr>
            <a:cxnSpLocks noChangeShapeType="1"/>
            <a:stCxn id="32" idx="1"/>
            <a:endCxn id="36" idx="3"/>
          </p:cNvCxnSpPr>
          <p:nvPr/>
        </p:nvCxnSpPr>
        <p:spPr bwMode="auto">
          <a:xfrm rot="10800000" flipV="1">
            <a:off x="2421063" y="4186386"/>
            <a:ext cx="645224" cy="1627524"/>
          </a:xfrm>
          <a:prstGeom prst="bentConnector3">
            <a:avLst>
              <a:gd name="adj1" fmla="val 33466"/>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2" name="Text Box 33"/>
          <p:cNvSpPr txBox="1">
            <a:spLocks noChangeArrowheads="1"/>
          </p:cNvSpPr>
          <p:nvPr/>
        </p:nvSpPr>
        <p:spPr bwMode="auto">
          <a:xfrm>
            <a:off x="3066287" y="3440565"/>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a:t>
            </a:r>
            <a:r>
              <a:rPr kumimoji="0" lang="ja-JP" altLang="ja-JP" sz="1400" b="0" i="0" u="none" strike="noStrike" cap="none" normalizeH="0" baseline="0" dirty="0" smtClean="0">
                <a:ln>
                  <a:noFill/>
                </a:ln>
                <a:effectLst/>
                <a:latin typeface="Meiryo UI" panose="020B0604030504040204" pitchFamily="50" charset="-128"/>
                <a:ea typeface="Meiryo UI" panose="020B0604030504040204" pitchFamily="50" charset="-128"/>
                <a:cs typeface="Times New Roman" panose="02020603050405020304" pitchFamily="18" charset="0"/>
              </a:rPr>
              <a:t>され、</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年末調整の際</a:t>
            </a:r>
            <a:r>
              <a:rPr kumimoji="0" lang="ja-JP" altLang="ja-JP" sz="1400" b="0" i="0" u="none" strike="noStrike" cap="none" normalizeH="0" baseline="0" dirty="0" smtClean="0">
                <a:ln>
                  <a:noFill/>
                </a:ln>
                <a:effectLst/>
                <a:latin typeface="Meiryo UI" panose="020B0604030504040204" pitchFamily="50" charset="-128"/>
                <a:ea typeface="Meiryo UI" panose="020B0604030504040204" pitchFamily="50" charset="-128"/>
                <a:cs typeface="Times New Roman" panose="02020603050405020304" pitchFamily="18" charset="0"/>
              </a:rPr>
              <a:t>に確定</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50" name="Text Box 33"/>
          <p:cNvSpPr txBox="1">
            <a:spLocks noChangeArrowheads="1"/>
          </p:cNvSpPr>
          <p:nvPr/>
        </p:nvSpPr>
        <p:spPr bwMode="auto">
          <a:xfrm>
            <a:off x="7008413" y="3423877"/>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2090" name="Picture 42" descr="C:\40 MANUAL\MANUAL\奉行Edge 年末調整申告書クラウド\利用ガイド（提出者向け）\Links\04_扶養基礎_3_Message.jpg"/>
          <p:cNvPicPr>
            <a:picLocks noChangeAspect="1" noChangeArrowheads="1"/>
          </p:cNvPicPr>
          <p:nvPr/>
        </p:nvPicPr>
        <p:blipFill>
          <a:blip r:embed="rId5" r:link="rId6" cstate="print">
            <a:extLst>
              <a:ext uri="{28A0092B-C50C-407E-A947-70E740481C1C}">
                <a14:useLocalDpi xmlns:a14="http://schemas.microsoft.com/office/drawing/2010/main"/>
              </a:ext>
            </a:extLst>
          </a:blip>
          <a:srcRect/>
          <a:stretch>
            <a:fillRect/>
          </a:stretch>
        </p:blipFill>
        <p:spPr bwMode="auto">
          <a:xfrm>
            <a:off x="7576734" y="4474201"/>
            <a:ext cx="19812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 79"/>
          <p:cNvSpPr>
            <a:spLocks noChangeArrowheads="1"/>
          </p:cNvSpPr>
          <p:nvPr/>
        </p:nvSpPr>
        <p:spPr bwMode="auto">
          <a:xfrm>
            <a:off x="2471566" y="5978565"/>
            <a:ext cx="609961" cy="21884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角丸四角形 79"/>
          <p:cNvSpPr>
            <a:spLocks noChangeArrowheads="1"/>
          </p:cNvSpPr>
          <p:nvPr/>
        </p:nvSpPr>
        <p:spPr bwMode="auto">
          <a:xfrm>
            <a:off x="8722942" y="5951768"/>
            <a:ext cx="67364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ShapeType="1"/>
          </p:cNvSpPr>
          <p:nvPr/>
        </p:nvSpPr>
        <p:spPr bwMode="auto">
          <a:xfrm rot="10800000" flipV="1">
            <a:off x="3081524" y="6050281"/>
            <a:ext cx="392497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10"/>
          <p:cNvSpPr>
            <a:spLocks noChangeShapeType="1"/>
          </p:cNvSpPr>
          <p:nvPr/>
        </p:nvSpPr>
        <p:spPr bwMode="auto">
          <a:xfrm rot="10800000" flipV="1">
            <a:off x="4168137" y="2445472"/>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 　給与</a:t>
            </a:r>
            <a:r>
              <a:rPr lang="ja-JP" altLang="en-US" sz="2800" b="1" dirty="0">
                <a:latin typeface="Meiryo UI" panose="020B0604030504040204" pitchFamily="50" charset="-128"/>
                <a:ea typeface="Meiryo UI" panose="020B0604030504040204" pitchFamily="50" charset="-128"/>
              </a:rPr>
              <a:t>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3073" name="Picture 1" descr="\\svrw3001009\03.Dev_Product_Management\03.G_Product_Management\400.Team\04.BPR\02.機能別\201510.次世代\200.単独機能・サービス\48.ヘルプセンター\42.MCSS・YTAS\利用ガイド提出者向け\2206時点の利用ガイド\Links\04_扶養基礎_4.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48954" y="1158869"/>
            <a:ext cx="4162425" cy="4667250"/>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768769" y="5046290"/>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6"/>
          <p:cNvSpPr>
            <a:spLocks noChangeArrowheads="1"/>
          </p:cNvSpPr>
          <p:nvPr/>
        </p:nvSpPr>
        <p:spPr bwMode="auto">
          <a:xfrm>
            <a:off x="1969599" y="2278057"/>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直線矢印コネクタ 80"/>
          <p:cNvSpPr>
            <a:spLocks noChangeShapeType="1"/>
          </p:cNvSpPr>
          <p:nvPr/>
        </p:nvSpPr>
        <p:spPr bwMode="auto">
          <a:xfrm rot="10800000" flipV="1">
            <a:off x="2898287" y="2311463"/>
            <a:ext cx="838200" cy="4878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3"/>
          <p:cNvSpPr>
            <a:spLocks noChangeArrowheads="1"/>
          </p:cNvSpPr>
          <p:nvPr/>
        </p:nvSpPr>
        <p:spPr bwMode="auto">
          <a:xfrm>
            <a:off x="698256" y="1824034"/>
            <a:ext cx="468313" cy="1746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テキスト ボックス 2"/>
          <p:cNvSpPr txBox="1">
            <a:spLocks noChangeArrowheads="1"/>
          </p:cNvSpPr>
          <p:nvPr/>
        </p:nvSpPr>
        <p:spPr bwMode="auto">
          <a:xfrm>
            <a:off x="3736487" y="204469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直線矢印コネクタ 80"/>
          <p:cNvSpPr>
            <a:spLocks noChangeShapeType="1"/>
          </p:cNvSpPr>
          <p:nvPr/>
        </p:nvSpPr>
        <p:spPr bwMode="auto">
          <a:xfrm rot="10800000">
            <a:off x="3452980" y="5147958"/>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p:cNvSpPr txBox="1">
            <a:spLocks noChangeArrowheads="1"/>
          </p:cNvSpPr>
          <p:nvPr/>
        </p:nvSpPr>
        <p:spPr bwMode="auto">
          <a:xfrm>
            <a:off x="3788097" y="4976749"/>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r>
              <a:rPr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 　給与</a:t>
            </a:r>
            <a:r>
              <a:rPr lang="ja-JP" altLang="en-US" sz="2800" b="1" dirty="0">
                <a:latin typeface="Meiryo UI" panose="020B0604030504040204" pitchFamily="50" charset="-128"/>
                <a:ea typeface="Meiryo UI" panose="020B0604030504040204" pitchFamily="50" charset="-128"/>
              </a:rPr>
              <a:t>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097" name="Picture 1" descr="\\svrw3001009\03.Dev_Product_Management\03.G_Product_Management\400.Team\04.BPR\02.機能別\201510.次世代\200.単独機能・サービス\48.ヘルプセンター\42.MCSS・YTAS\利用ガイド提出者向け\2206時点の利用ガイド\Links\04_扶養基礎_5.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83258" y="1257652"/>
            <a:ext cx="4352925" cy="4257675"/>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910840" y="4701032"/>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直線矢印コネクタ 80"/>
          <p:cNvSpPr>
            <a:spLocks noChangeShapeType="1"/>
          </p:cNvSpPr>
          <p:nvPr/>
        </p:nvSpPr>
        <p:spPr bwMode="auto">
          <a:xfrm rot="10800000">
            <a:off x="3627120" y="4845493"/>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Text Box 2"/>
          <p:cNvSpPr txBox="1">
            <a:spLocks noChangeArrowheads="1"/>
          </p:cNvSpPr>
          <p:nvPr/>
        </p:nvSpPr>
        <p:spPr bwMode="auto">
          <a:xfrm>
            <a:off x="4384644" y="4651613"/>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確認</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が終わったら</a:t>
            </a:r>
            <a:r>
              <a:rPr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40 MANUAL\MANUAL\奉行Edge 年末調整申告書クラウド\利用ガイド（提出者向け）\Links\04_扶養基礎_6.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79548"/>
          <a:stretch/>
        </p:blipFill>
        <p:spPr bwMode="auto">
          <a:xfrm>
            <a:off x="675987" y="4811438"/>
            <a:ext cx="3932202" cy="14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 　給与</a:t>
            </a:r>
            <a:r>
              <a:rPr lang="ja-JP" altLang="en-US" sz="2800" b="1" dirty="0">
                <a:latin typeface="Meiryo UI" panose="020B0604030504040204" pitchFamily="50" charset="-128"/>
                <a:ea typeface="Meiryo UI" panose="020B0604030504040204" pitchFamily="50" charset="-128"/>
              </a:rPr>
              <a:t>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角丸四角形 79"/>
          <p:cNvSpPr>
            <a:spLocks noChangeArrowheads="1"/>
          </p:cNvSpPr>
          <p:nvPr/>
        </p:nvSpPr>
        <p:spPr bwMode="auto">
          <a:xfrm>
            <a:off x="2254754" y="5842973"/>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5122" name="Picture 2" descr="C:\40 MANUAL\MANUAL\奉行Edge 年末調整申告書クラウド\利用ガイド（提出者向け）\Links\04_扶養基礎_6.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49323"/>
          <a:stretch>
            <a:fillRect/>
          </a:stretch>
        </p:blipFill>
        <p:spPr bwMode="auto">
          <a:xfrm>
            <a:off x="675987" y="1150432"/>
            <a:ext cx="3932202" cy="365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直線矢印コネクタ 80"/>
          <p:cNvSpPr>
            <a:spLocks noChangeShapeType="1"/>
          </p:cNvSpPr>
          <p:nvPr/>
        </p:nvSpPr>
        <p:spPr bwMode="auto">
          <a:xfrm rot="10800000" flipV="1">
            <a:off x="3010403" y="5737653"/>
            <a:ext cx="962102" cy="22791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3972505" y="5544534"/>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19" name="角丸四角形 79"/>
          <p:cNvSpPr>
            <a:spLocks noChangeArrowheads="1"/>
          </p:cNvSpPr>
          <p:nvPr/>
        </p:nvSpPr>
        <p:spPr bwMode="auto">
          <a:xfrm>
            <a:off x="2686050" y="5553076"/>
            <a:ext cx="639302"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60383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40 MANUAL\MANUAL\奉行Edge 年末調整申告書クラウド\利用ガイド（提出者向け）\Links\05_保険料控除_1_生命.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56612" y="1334296"/>
            <a:ext cx="3297305" cy="366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05_保険料控除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89614" y="803082"/>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52116" y="1511112"/>
            <a:ext cx="539750" cy="323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 name="角丸四角形 79"/>
          <p:cNvSpPr>
            <a:spLocks noChangeArrowheads="1"/>
          </p:cNvSpPr>
          <p:nvPr/>
        </p:nvSpPr>
        <p:spPr bwMode="auto">
          <a:xfrm>
            <a:off x="5718703" y="4427048"/>
            <a:ext cx="640625"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46" name="AutoShape 24"/>
          <p:cNvSpPr>
            <a:spLocks noChangeArrowheads="1"/>
          </p:cNvSpPr>
          <p:nvPr/>
        </p:nvSpPr>
        <p:spPr bwMode="auto">
          <a:xfrm>
            <a:off x="6687758" y="2219903"/>
            <a:ext cx="684322" cy="13330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1" name="直線矢印コネクタ 80"/>
          <p:cNvSpPr>
            <a:spLocks noChangeShapeType="1"/>
          </p:cNvSpPr>
          <p:nvPr/>
        </p:nvSpPr>
        <p:spPr bwMode="auto">
          <a:xfrm rot="10800000">
            <a:off x="6359325" y="4543059"/>
            <a:ext cx="2589084" cy="10452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5" name="直線矢印コネクタ 80"/>
          <p:cNvCxnSpPr>
            <a:cxnSpLocks noChangeShapeType="1"/>
            <a:endCxn id="6" idx="3"/>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 　給与</a:t>
            </a:r>
            <a:r>
              <a:rPr lang="ja-JP" altLang="en-US" sz="2800" b="1" dirty="0">
                <a:latin typeface="Meiryo UI" panose="020B0604030504040204" pitchFamily="50" charset="-128"/>
                <a:ea typeface="Meiryo UI" panose="020B0604030504040204" pitchFamily="50" charset="-128"/>
              </a:rPr>
              <a:t>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6752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 　給与</a:t>
            </a:r>
            <a:r>
              <a:rPr lang="ja-JP" altLang="en-US" sz="2800" b="1" dirty="0">
                <a:latin typeface="Meiryo UI" panose="020B0604030504040204" pitchFamily="50" charset="-128"/>
                <a:ea typeface="Meiryo UI" panose="020B0604030504040204" pitchFamily="50" charset="-128"/>
              </a:rPr>
              <a:t>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r>
              <a:rPr kumimoji="0" lang="ja-JP" altLang="en-US" sz="1600" dirty="0" smtClean="0">
                <a:latin typeface="Meiryo UI" panose="020B0604030504040204" pitchFamily="50" charset="-128"/>
                <a:ea typeface="Meiryo UI" panose="020B0604030504040204" pitchFamily="50" charset="-128"/>
              </a:rPr>
              <a:t>。</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902561"/>
            <a:ext cx="792163" cy="178944"/>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51803" y="359829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7"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直線矢印コネクタ 80"/>
          <p:cNvSpPr>
            <a:spLocks noChangeShapeType="1"/>
          </p:cNvSpPr>
          <p:nvPr/>
        </p:nvSpPr>
        <p:spPr bwMode="auto">
          <a:xfrm rot="10800000" flipV="1">
            <a:off x="3093908" y="4011932"/>
            <a:ext cx="731722"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smtClean="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smtClean="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住宅</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ローン控除を受ける方は</a:t>
            </a: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、続いて</a:t>
            </a: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a:t>
            </a: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する </a:t>
            </a: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の画面が表示されます。</a:t>
            </a: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84741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9458" name="Picture 2" descr="C:\40 MANUAL\MANUAL\奉行Edge 年末調整申告書クラウド\利用ガイド（提出者向け）\Links\09_内容確認.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5138" y="1158869"/>
            <a:ext cx="39973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4334364" y="2386799"/>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4930807" y="1852724"/>
            <a:ext cx="4434174" cy="3884529"/>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10244" name="Picture 4" descr="C:\40 MANUAL\MANUAL\奉行Edge 年末調整申告書クラウド\利用ガイド（提出者向け）\Links\09_内容確認_修正.jp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162025" y="2578639"/>
            <a:ext cx="233362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6058962" y="5480236"/>
            <a:ext cx="539750" cy="18586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直線矢印コネクタ 80"/>
          <p:cNvSpPr>
            <a:spLocks noChangeShapeType="1"/>
          </p:cNvSpPr>
          <p:nvPr/>
        </p:nvSpPr>
        <p:spPr bwMode="auto">
          <a:xfrm rot="10800000" flipV="1">
            <a:off x="4564945" y="2471888"/>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6"/>
          <a:stretch>
            <a:fillRect/>
          </a:stretch>
        </p:blipFill>
        <p:spPr>
          <a:xfrm>
            <a:off x="665138" y="5682201"/>
            <a:ext cx="3997325" cy="375699"/>
          </a:xfrm>
          <a:prstGeom prst="rect">
            <a:avLst/>
          </a:prstGeom>
        </p:spPr>
      </p:pic>
      <p:sp>
        <p:nvSpPr>
          <p:cNvPr id="20" name="波線 19"/>
          <p:cNvSpPr/>
          <p:nvPr/>
        </p:nvSpPr>
        <p:spPr>
          <a:xfrm>
            <a:off x="453391" y="5598076"/>
            <a:ext cx="4295342" cy="137093"/>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4" name="角丸四角形 79"/>
          <p:cNvSpPr>
            <a:spLocks noChangeArrowheads="1"/>
          </p:cNvSpPr>
          <p:nvPr/>
        </p:nvSpPr>
        <p:spPr bwMode="auto">
          <a:xfrm>
            <a:off x="2663800" y="5819294"/>
            <a:ext cx="746150" cy="247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81033" y="320739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a:t>
            </a:r>
            <a:r>
              <a:rPr kumimoji="0" lang="ja-JP" altLang="en-US" sz="1400" dirty="0" smtClean="0">
                <a:latin typeface="Meiryo UI" panose="020B0604030504040204" pitchFamily="50" charset="-128"/>
                <a:ea typeface="Meiryo UI" panose="020B0604030504040204" pitchFamily="50" charset="-128"/>
              </a:rPr>
              <a:t>、プリンター</a:t>
            </a:r>
            <a:r>
              <a:rPr kumimoji="0" lang="ja-JP" altLang="en-US" sz="1400" dirty="0">
                <a:latin typeface="Meiryo UI" panose="020B0604030504040204" pitchFamily="50" charset="-128"/>
                <a:ea typeface="Meiryo UI" panose="020B0604030504040204" pitchFamily="50" charset="-128"/>
              </a:rPr>
              <a:t>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a:t>
            </a:r>
            <a:r>
              <a:rPr kumimoji="0" lang="ja-JP" altLang="en-US" sz="1400" dirty="0" smtClean="0">
                <a:latin typeface="Meiryo UI" panose="020B0604030504040204" pitchFamily="50" charset="-128"/>
                <a:ea typeface="Meiryo UI" panose="020B0604030504040204" pitchFamily="50" charset="-128"/>
              </a:rPr>
              <a:t>、添付</a:t>
            </a:r>
            <a:r>
              <a:rPr kumimoji="0" lang="ja-JP" altLang="en-US" sz="1400" dirty="0">
                <a:latin typeface="Meiryo UI" panose="020B0604030504040204" pitchFamily="50" charset="-128"/>
                <a:ea typeface="Meiryo UI" panose="020B0604030504040204" pitchFamily="50" charset="-128"/>
              </a:rPr>
              <a:t>の台紙を印刷します。</a:t>
            </a:r>
          </a:p>
        </p:txBody>
      </p:sp>
      <p:pic>
        <p:nvPicPr>
          <p:cNvPr id="4106" name="Picture 10" descr="C:\40 MANUAL\MANUAL\奉行Edge 年末調整申告書クラウド\利用ガイド（提出者向け）\Links\10_証明書類_台紙.jp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15620" y="5028615"/>
            <a:ext cx="21558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47470" y="311056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65045" y="310103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103" name="直線矢印コネクタ 9"/>
          <p:cNvCxnSpPr>
            <a:cxnSpLocks noChangeShapeType="1"/>
            <a:endCxn id="8" idx="1"/>
          </p:cNvCxnSpPr>
          <p:nvPr/>
        </p:nvCxnSpPr>
        <p:spPr bwMode="auto">
          <a:xfrm rot="5400000" flipH="1" flipV="1">
            <a:off x="231169" y="393317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10" name="AutoShape 9"/>
          <p:cNvSpPr>
            <a:spLocks noChangeArrowheads="1"/>
          </p:cNvSpPr>
          <p:nvPr/>
        </p:nvSpPr>
        <p:spPr bwMode="auto">
          <a:xfrm>
            <a:off x="3327083" y="172943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2285184" y="5788233"/>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pic>
        <p:nvPicPr>
          <p:cNvPr id="4107" name="Picture 11" descr="27_台紙_メール"/>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spTree>
    <p:extLst>
      <p:ext uri="{BB962C8B-B14F-4D97-AF65-F5344CB8AC3E}">
        <p14:creationId xmlns:p14="http://schemas.microsoft.com/office/powerpoint/2010/main" val="3143583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3</a:t>
            </a:r>
            <a:r>
              <a:rPr lang="ja-JP" altLang="en-US" sz="2800" b="1" dirty="0" smtClean="0">
                <a:latin typeface="Meiryo UI" panose="020B0604030504040204" pitchFamily="50" charset="-128"/>
                <a:ea typeface="Meiryo UI" panose="020B0604030504040204" pitchFamily="50" charset="-128"/>
              </a:rPr>
              <a:t>］こんな</a:t>
            </a:r>
            <a:r>
              <a:rPr lang="ja-JP" altLang="en-US" sz="2800" b="1" dirty="0">
                <a:latin typeface="Meiryo UI" panose="020B0604030504040204" pitchFamily="50" charset="-128"/>
                <a:ea typeface="Meiryo UI" panose="020B0604030504040204" pitchFamily="50" charset="-128"/>
              </a:rPr>
              <a:t>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457200" indent="-457200">
              <a:buAutoNum type="arabicPeriod"/>
            </a:pPr>
            <a:r>
              <a:rPr lang="ja-JP" altLang="en-US" sz="2400" dirty="0" smtClean="0">
                <a:latin typeface="Meiryo UI" panose="020B0604030504040204" pitchFamily="50" charset="-128"/>
                <a:ea typeface="Meiryo UI" panose="020B0604030504040204" pitchFamily="50" charset="-128"/>
              </a:rPr>
              <a:t>保険料</a:t>
            </a:r>
            <a:r>
              <a:rPr lang="ja-JP" altLang="en-US" sz="2400" dirty="0">
                <a:latin typeface="Meiryo UI" panose="020B0604030504040204" pitchFamily="50" charset="-128"/>
                <a:ea typeface="Meiryo UI" panose="020B0604030504040204" pitchFamily="50" charset="-128"/>
              </a:rPr>
              <a:t>控除の</a:t>
            </a:r>
            <a:r>
              <a:rPr lang="ja-JP" altLang="en-US" sz="2400" dirty="0" smtClean="0">
                <a:latin typeface="Meiryo UI" panose="020B0604030504040204" pitchFamily="50" charset="-128"/>
                <a:ea typeface="Meiryo UI" panose="020B0604030504040204" pitchFamily="50" charset="-128"/>
              </a:rPr>
              <a:t>記入例</a:t>
            </a:r>
            <a:endParaRPr lang="en-US" altLang="ja-JP" sz="2400" dirty="0" smtClean="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a:t>
            </a:r>
            <a:r>
              <a:rPr lang="ja-JP" altLang="en-US" sz="2400" dirty="0" smtClean="0">
                <a:latin typeface="Meiryo UI" panose="020B0604030504040204" pitchFamily="50" charset="-128"/>
                <a:ea typeface="Meiryo UI" panose="020B0604030504040204" pitchFamily="50" charset="-128"/>
              </a:rPr>
              <a:t>する</a:t>
            </a:r>
            <a:endParaRPr lang="en-US" altLang="ja-JP" sz="2400" dirty="0" smtClean="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a:t>
            </a:r>
            <a:r>
              <a:rPr lang="ja-JP" altLang="en-US" sz="2400" dirty="0" smtClean="0">
                <a:latin typeface="Meiryo UI" panose="020B0604030504040204" pitchFamily="50" charset="-128"/>
                <a:ea typeface="Meiryo UI" panose="020B0604030504040204" pitchFamily="50" charset="-128"/>
              </a:rPr>
              <a:t>場合の手順</a:t>
            </a:r>
            <a:endParaRPr lang="en-US" altLang="ja-JP" sz="2400" dirty="0" smtClean="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a:t>
            </a:r>
            <a:r>
              <a:rPr lang="ja-JP" altLang="en-US" sz="2400" dirty="0" smtClean="0">
                <a:latin typeface="Meiryo UI" panose="020B0604030504040204" pitchFamily="50" charset="-128"/>
                <a:ea typeface="Meiryo UI" panose="020B0604030504040204" pitchFamily="50" charset="-128"/>
              </a:rPr>
              <a:t>手順</a:t>
            </a:r>
            <a:endParaRPr lang="en-US" altLang="ja-JP" sz="2400" dirty="0" smtClean="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a:t>
            </a:r>
            <a:r>
              <a:rPr lang="ja-JP" altLang="en-US" sz="2400" dirty="0" smtClean="0">
                <a:latin typeface="Meiryo UI" panose="020B0604030504040204" pitchFamily="50" charset="-128"/>
                <a:ea typeface="Meiryo UI" panose="020B0604030504040204" pitchFamily="50" charset="-128"/>
              </a:rPr>
              <a:t>手順</a:t>
            </a:r>
            <a:endParaRPr lang="en-US" altLang="ja-JP" sz="2400" dirty="0" smtClean="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rPr>
              <a:t>］前準備</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a:t>
            </a:r>
            <a:r>
              <a:rPr lang="ja-JP" altLang="en-US" sz="2000" dirty="0" smtClean="0">
                <a:latin typeface="Meiryo UI" panose="020B0604030504040204" pitchFamily="50" charset="-128"/>
                <a:ea typeface="Meiryo UI" panose="020B0604030504040204" pitchFamily="50" charset="-128"/>
              </a:rPr>
              <a:t>する</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2</a:t>
            </a: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当サービスで提出する申告書を確認</a:t>
            </a:r>
            <a:r>
              <a:rPr lang="ja-JP" altLang="en-US" sz="2000" dirty="0" smtClean="0">
                <a:latin typeface="Meiryo UI" panose="020B0604030504040204" pitchFamily="50" charset="-128"/>
                <a:ea typeface="Meiryo UI" panose="020B0604030504040204" pitchFamily="50" charset="-128"/>
              </a:rPr>
              <a:t>する</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rPr>
              <a:t>］申告書</a:t>
            </a:r>
            <a:r>
              <a:rPr lang="ja-JP" altLang="en-US" sz="2000" dirty="0">
                <a:latin typeface="Meiryo UI" panose="020B0604030504040204" pitchFamily="50" charset="-128"/>
                <a:ea typeface="Meiryo UI" panose="020B0604030504040204" pitchFamily="50" charset="-128"/>
              </a:rPr>
              <a:t>提出の流れ</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1. </a:t>
            </a:r>
            <a:r>
              <a:rPr lang="ja-JP" altLang="en-US" sz="2000" dirty="0" smtClean="0">
                <a:latin typeface="Meiryo UI" panose="020B0604030504040204" pitchFamily="50" charset="-128"/>
                <a:ea typeface="Meiryo UI" panose="020B0604030504040204" pitchFamily="50" charset="-128"/>
              </a:rPr>
              <a:t>当サービス</a:t>
            </a:r>
            <a:r>
              <a:rPr lang="ja-JP" altLang="en-US" sz="2000" dirty="0">
                <a:latin typeface="Meiryo UI" panose="020B0604030504040204" pitchFamily="50" charset="-128"/>
                <a:ea typeface="Meiryo UI" panose="020B0604030504040204" pitchFamily="50" charset="-128"/>
              </a:rPr>
              <a:t>にログインする </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a:t>
            </a:r>
            <a:r>
              <a:rPr lang="ja-JP" altLang="en-US" sz="2000" dirty="0" smtClean="0">
                <a:latin typeface="Meiryo UI" panose="020B0604030504040204" pitchFamily="50" charset="-128"/>
                <a:ea typeface="Meiryo UI" panose="020B0604030504040204" pitchFamily="50" charset="-128"/>
              </a:rPr>
              <a:t>する</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給与</a:t>
            </a:r>
            <a:r>
              <a:rPr lang="ja-JP" altLang="en-US" sz="2000" dirty="0">
                <a:latin typeface="Meiryo UI" panose="020B0604030504040204" pitchFamily="50" charset="-128"/>
                <a:ea typeface="Meiryo UI" panose="020B0604030504040204" pitchFamily="50" charset="-128"/>
              </a:rPr>
              <a:t>所得者の扶養控除等（異動）申告書 等</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給与</a:t>
            </a:r>
            <a:r>
              <a:rPr lang="ja-JP" altLang="en-US" sz="2000" dirty="0">
                <a:latin typeface="Meiryo UI" panose="020B0604030504040204" pitchFamily="50" charset="-128"/>
                <a:ea typeface="Meiryo UI" panose="020B0604030504040204" pitchFamily="50" charset="-128"/>
              </a:rPr>
              <a:t>所得者の保険料控除</a:t>
            </a:r>
            <a:r>
              <a:rPr lang="ja-JP" altLang="en-US" sz="2000" dirty="0" smtClean="0">
                <a:latin typeface="Meiryo UI" panose="020B0604030504040204" pitchFamily="50" charset="-128"/>
                <a:ea typeface="Meiryo UI" panose="020B0604030504040204" pitchFamily="50" charset="-128"/>
              </a:rPr>
              <a:t>申告書</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a:t>
            </a:r>
            <a:r>
              <a:rPr lang="ja-JP" altLang="en-US" sz="2000" dirty="0" smtClean="0">
                <a:latin typeface="Meiryo UI" panose="020B0604030504040204" pitchFamily="50" charset="-128"/>
                <a:ea typeface="Meiryo UI" panose="020B0604030504040204" pitchFamily="50" charset="-128"/>
              </a:rPr>
              <a:t>する</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rPr>
              <a:t>］こんな</a:t>
            </a:r>
            <a:r>
              <a:rPr lang="ja-JP" altLang="en-US" sz="2000" dirty="0">
                <a:latin typeface="Meiryo UI" panose="020B0604030504040204" pitchFamily="50" charset="-128"/>
                <a:ea typeface="Meiryo UI" panose="020B0604030504040204" pitchFamily="50" charset="-128"/>
              </a:rPr>
              <a:t>とき</a:t>
            </a:r>
            <a:r>
              <a:rPr lang="ja-JP" altLang="en-US" sz="2000" dirty="0" smtClean="0">
                <a:latin typeface="Meiryo UI" panose="020B0604030504040204" pitchFamily="50" charset="-128"/>
                <a:ea typeface="Meiryo UI" panose="020B0604030504040204" pitchFamily="50" charset="-128"/>
              </a:rPr>
              <a:t>は</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1. </a:t>
            </a:r>
            <a:r>
              <a:rPr lang="ja-JP" altLang="en-US" sz="2000" dirty="0" smtClean="0">
                <a:latin typeface="Meiryo UI" panose="020B0604030504040204" pitchFamily="50" charset="-128"/>
                <a:ea typeface="Meiryo UI" panose="020B0604030504040204" pitchFamily="50" charset="-128"/>
              </a:rPr>
              <a:t>保険料</a:t>
            </a:r>
            <a:r>
              <a:rPr lang="ja-JP" altLang="en-US" sz="2000" dirty="0">
                <a:latin typeface="Meiryo UI" panose="020B0604030504040204" pitchFamily="50" charset="-128"/>
                <a:ea typeface="Meiryo UI" panose="020B0604030504040204" pitchFamily="50" charset="-128"/>
              </a:rPr>
              <a:t>控除の</a:t>
            </a:r>
            <a:r>
              <a:rPr lang="ja-JP" altLang="en-US" sz="2000" dirty="0" smtClean="0">
                <a:latin typeface="Meiryo UI" panose="020B0604030504040204" pitchFamily="50" charset="-128"/>
                <a:ea typeface="Meiryo UI" panose="020B0604030504040204" pitchFamily="50" charset="-128"/>
              </a:rPr>
              <a:t>記入例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2. </a:t>
            </a:r>
            <a:r>
              <a:rPr lang="ja-JP" altLang="en-US" sz="2000" dirty="0" smtClean="0">
                <a:latin typeface="Meiryo UI" panose="020B0604030504040204" pitchFamily="50" charset="-128"/>
                <a:ea typeface="Meiryo UI" panose="020B0604030504040204" pitchFamily="50" charset="-128"/>
              </a:rPr>
              <a:t>給与</a:t>
            </a:r>
            <a:r>
              <a:rPr lang="ja-JP" altLang="en-US" sz="2000" dirty="0">
                <a:latin typeface="Meiryo UI" panose="020B0604030504040204" pitchFamily="50" charset="-128"/>
                <a:ea typeface="Meiryo UI" panose="020B0604030504040204" pitchFamily="50" charset="-128"/>
              </a:rPr>
              <a:t>所得者の（特定増改築等）住宅借入金等特別控除申告書を提出</a:t>
            </a:r>
            <a:r>
              <a:rPr lang="ja-JP" altLang="en-US" sz="2000" dirty="0" smtClean="0">
                <a:latin typeface="Meiryo UI" panose="020B0604030504040204" pitchFamily="50" charset="-128"/>
                <a:ea typeface="Meiryo UI" panose="020B0604030504040204" pitchFamily="50" charset="-128"/>
              </a:rPr>
              <a:t>する</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3. </a:t>
            </a:r>
            <a:r>
              <a:rPr lang="ja-JP" altLang="en-US" sz="2000" dirty="0" smtClean="0">
                <a:latin typeface="Meiryo UI" panose="020B0604030504040204" pitchFamily="50" charset="-128"/>
                <a:ea typeface="Meiryo UI" panose="020B0604030504040204" pitchFamily="50" charset="-128"/>
              </a:rPr>
              <a:t>申告書</a:t>
            </a:r>
            <a:r>
              <a:rPr lang="ja-JP" altLang="en-US" sz="2000" dirty="0">
                <a:latin typeface="Meiryo UI" panose="020B0604030504040204" pitchFamily="50" charset="-128"/>
                <a:ea typeface="Meiryo UI" panose="020B0604030504040204" pitchFamily="50" charset="-128"/>
              </a:rPr>
              <a:t>を提出した後に、誤りに気付いた場合の</a:t>
            </a:r>
            <a:r>
              <a:rPr lang="ja-JP" altLang="en-US" sz="2000" dirty="0" smtClean="0">
                <a:latin typeface="Meiryo UI" panose="020B0604030504040204" pitchFamily="50" charset="-128"/>
                <a:ea typeface="Meiryo UI" panose="020B0604030504040204" pitchFamily="50" charset="-128"/>
              </a:rPr>
              <a:t>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4. </a:t>
            </a:r>
            <a:r>
              <a:rPr lang="ja-JP" altLang="en-US" sz="2000" dirty="0" smtClean="0">
                <a:latin typeface="Meiryo UI" panose="020B0604030504040204" pitchFamily="50" charset="-128"/>
                <a:ea typeface="Meiryo UI" panose="020B0604030504040204" pitchFamily="50" charset="-128"/>
              </a:rPr>
              <a:t>控除</a:t>
            </a:r>
            <a:r>
              <a:rPr lang="ja-JP" altLang="en-US" sz="2000" dirty="0">
                <a:latin typeface="Meiryo UI" panose="020B0604030504040204" pitchFamily="50" charset="-128"/>
                <a:ea typeface="Meiryo UI" panose="020B0604030504040204" pitchFamily="50" charset="-128"/>
              </a:rPr>
              <a:t>証明書等を電子データで添付する場合の</a:t>
            </a:r>
            <a:r>
              <a:rPr lang="ja-JP" altLang="en-US" sz="2000" dirty="0" smtClean="0">
                <a:latin typeface="Meiryo UI" panose="020B0604030504040204" pitchFamily="50" charset="-128"/>
                <a:ea typeface="Meiryo UI" panose="020B0604030504040204" pitchFamily="50" charset="-128"/>
              </a:rPr>
              <a:t>手順</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5. </a:t>
            </a:r>
            <a:r>
              <a:rPr lang="ja-JP" altLang="en-US" sz="2000" dirty="0" smtClean="0">
                <a:latin typeface="Meiryo UI" panose="020B0604030504040204" pitchFamily="50" charset="-128"/>
                <a:ea typeface="Meiryo UI" panose="020B0604030504040204" pitchFamily="50" charset="-128"/>
              </a:rPr>
              <a:t>控除</a:t>
            </a:r>
            <a:r>
              <a:rPr lang="ja-JP" altLang="en-US" sz="2000" dirty="0">
                <a:latin typeface="Meiryo UI" panose="020B0604030504040204" pitchFamily="50" charset="-128"/>
                <a:ea typeface="Meiryo UI" panose="020B0604030504040204" pitchFamily="50" charset="-128"/>
              </a:rPr>
              <a:t>証明書等を画像で添付する場合の手順</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- 1. </a:t>
            </a:r>
            <a:r>
              <a:rPr lang="ja-JP" altLang="en-US" sz="2800" b="1" dirty="0" smtClean="0">
                <a:latin typeface="Meiryo UI" panose="020B0604030504040204" pitchFamily="50" charset="-128"/>
                <a:ea typeface="Meiryo UI" panose="020B0604030504040204" pitchFamily="50" charset="-128"/>
              </a:rPr>
              <a:t>保険料控除の記入例 </a:t>
            </a:r>
            <a:r>
              <a:rPr lang="en-US" altLang="ja-JP" sz="2800" b="1" dirty="0" smtClean="0">
                <a:latin typeface="Meiryo UI" panose="020B0604030504040204" pitchFamily="50" charset="-128"/>
                <a:ea typeface="Meiryo UI" panose="020B0604030504040204" pitchFamily="50" charset="-128"/>
              </a:rPr>
              <a:t>1 ~ 2 </a:t>
            </a:r>
            <a:endParaRPr lang="ja-JP" altLang="en-US" sz="2800" b="1"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smtClean="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0" name="Picture 58" descr="C:\40 MANUAL\MANUAL\奉行Edge 年末調整申告書クラウド\利用ガイド（提出者向け）\Links\06_保険記入例_1.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14078"/>
          <a:stretch/>
        </p:blipFill>
        <p:spPr bwMode="auto">
          <a:xfrm>
            <a:off x="687825" y="1288615"/>
            <a:ext cx="3081338" cy="251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79"/>
          <p:cNvSpPr>
            <a:spLocks noChangeArrowheads="1"/>
          </p:cNvSpPr>
          <p:nvPr/>
        </p:nvSpPr>
        <p:spPr bwMode="auto">
          <a:xfrm>
            <a:off x="742472" y="2618389"/>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 name="AutoShape 65"/>
          <p:cNvSpPr>
            <a:spLocks noChangeArrowheads="1"/>
          </p:cNvSpPr>
          <p:nvPr/>
        </p:nvSpPr>
        <p:spPr bwMode="auto">
          <a:xfrm>
            <a:off x="742472" y="2742214"/>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6" name="AutoShape 66"/>
          <p:cNvSpPr>
            <a:spLocks noChangeArrowheads="1"/>
          </p:cNvSpPr>
          <p:nvPr/>
        </p:nvSpPr>
        <p:spPr bwMode="auto">
          <a:xfrm>
            <a:off x="1647347" y="1478564"/>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63" name="AutoShape 71"/>
          <p:cNvCxnSpPr>
            <a:cxnSpLocks noChangeShapeType="1"/>
          </p:cNvCxnSpPr>
          <p:nvPr/>
        </p:nvCxnSpPr>
        <p:spPr bwMode="auto">
          <a:xfrm flipV="1">
            <a:off x="3610901" y="1645527"/>
            <a:ext cx="403225" cy="984250"/>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64" name="AutoShape 72"/>
          <p:cNvCxnSpPr>
            <a:cxnSpLocks noChangeShapeType="1"/>
          </p:cNvCxnSpPr>
          <p:nvPr/>
        </p:nvCxnSpPr>
        <p:spPr bwMode="auto">
          <a:xfrm>
            <a:off x="3652176" y="2798052"/>
            <a:ext cx="1546225" cy="6985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8265" name="AutoShape 73"/>
          <p:cNvCxnSpPr>
            <a:cxnSpLocks noChangeShapeType="1"/>
          </p:cNvCxnSpPr>
          <p:nvPr/>
        </p:nvCxnSpPr>
        <p:spPr bwMode="auto">
          <a:xfrm flipV="1">
            <a:off x="3642651" y="2080502"/>
            <a:ext cx="1031875" cy="2857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smtClean="0">
                <a:latin typeface="Meiryo UI" panose="020B0604030504040204" pitchFamily="50" charset="-128"/>
                <a:ea typeface="Meiryo UI" panose="020B0604030504040204" pitchFamily="50" charset="-128"/>
              </a:rPr>
              <a:t>例</a:t>
            </a:r>
            <a:r>
              <a:rPr lang="ja-JP" altLang="ja-JP" sz="1600" dirty="0">
                <a:latin typeface="Meiryo UI" panose="020B0604030504040204" pitchFamily="50" charset="-128"/>
                <a:ea typeface="Meiryo UI" panose="020B0604030504040204" pitchFamily="50" charset="-128"/>
              </a:rPr>
              <a:t>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66" name="Picture 74" descr="C:\40 MANUAL\MANUAL\奉行Edge 年末調整申告書クラウド\利用ガイド（提出者向け）\Links\06_保険記入例_2.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13460"/>
          <a:stretch/>
        </p:blipFill>
        <p:spPr bwMode="auto">
          <a:xfrm>
            <a:off x="6399629" y="1278820"/>
            <a:ext cx="3081338" cy="252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smtClean="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51" name="角丸四角形 79"/>
          <p:cNvSpPr>
            <a:spLocks noChangeArrowheads="1"/>
          </p:cNvSpPr>
          <p:nvPr/>
        </p:nvSpPr>
        <p:spPr bwMode="auto">
          <a:xfrm>
            <a:off x="6455864" y="2615222"/>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AutoShape 76"/>
          <p:cNvSpPr>
            <a:spLocks noChangeArrowheads="1"/>
          </p:cNvSpPr>
          <p:nvPr/>
        </p:nvSpPr>
        <p:spPr bwMode="auto">
          <a:xfrm>
            <a:off x="6454276" y="1973872"/>
            <a:ext cx="2952750"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3" name="AutoShape 77"/>
          <p:cNvSpPr>
            <a:spLocks noChangeArrowheads="1"/>
          </p:cNvSpPr>
          <p:nvPr/>
        </p:nvSpPr>
        <p:spPr bwMode="auto">
          <a:xfrm>
            <a:off x="6457451" y="2731109"/>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4" name="AutoShape 78"/>
          <p:cNvSpPr>
            <a:spLocks noChangeArrowheads="1"/>
          </p:cNvSpPr>
          <p:nvPr/>
        </p:nvSpPr>
        <p:spPr bwMode="auto">
          <a:xfrm>
            <a:off x="7367089" y="147063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2" name="AutoShape 80"/>
          <p:cNvCxnSpPr>
            <a:cxnSpLocks noChangeShapeType="1"/>
          </p:cNvCxnSpPr>
          <p:nvPr/>
        </p:nvCxnSpPr>
        <p:spPr bwMode="auto">
          <a:xfrm>
            <a:off x="9384618" y="2795366"/>
            <a:ext cx="1549400" cy="34925"/>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4" name="AutoShape 82"/>
          <p:cNvCxnSpPr>
            <a:cxnSpLocks noChangeShapeType="1"/>
          </p:cNvCxnSpPr>
          <p:nvPr/>
        </p:nvCxnSpPr>
        <p:spPr bwMode="auto">
          <a:xfrm flipV="1">
            <a:off x="9371918" y="162061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6" name="AutoShape 84"/>
          <p:cNvCxnSpPr>
            <a:cxnSpLocks noChangeShapeType="1"/>
          </p:cNvCxnSpPr>
          <p:nvPr/>
        </p:nvCxnSpPr>
        <p:spPr bwMode="auto">
          <a:xfrm flipV="1">
            <a:off x="9383030" y="201907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「証明額」ではなく、「申告額</a:t>
            </a:r>
            <a:r>
              <a:rPr lang="ja-JP" altLang="en-US" sz="1400" dirty="0" smtClean="0">
                <a:latin typeface="Meiryo UI" panose="020B0604030504040204" pitchFamily="50" charset="-128"/>
                <a:ea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rPr>
              <a:t>入力します。</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a:t>
            </a:r>
            <a:r>
              <a:rPr lang="ja-JP" altLang="en-US" sz="1400" dirty="0" smtClean="0">
                <a:latin typeface="Meiryo UI" panose="020B0604030504040204" pitchFamily="50" charset="-128"/>
                <a:ea typeface="Meiryo UI" panose="020B0604030504040204" pitchFamily="50" charset="-128"/>
              </a:rPr>
              <a:t>正しく選択</a:t>
            </a:r>
            <a:r>
              <a:rPr lang="ja-JP" altLang="en-US" sz="1400" dirty="0">
                <a:latin typeface="Meiryo UI" panose="020B0604030504040204" pitchFamily="50" charset="-128"/>
                <a:ea typeface="Meiryo UI" panose="020B0604030504040204" pitchFamily="50" charset="-128"/>
              </a:rPr>
              <a:t>します。</a:t>
            </a:r>
          </a:p>
          <a:p>
            <a:pPr lvl="0" eaLnBrk="0" fontAlgn="base" hangingPunct="0">
              <a:spcBef>
                <a:spcPct val="0"/>
              </a:spcBef>
              <a:spcAft>
                <a:spcPct val="0"/>
              </a:spcAft>
            </a:pPr>
            <a:r>
              <a:rPr lang="ja-JP" altLang="en-US" sz="1400" dirty="0" smtClean="0">
                <a:latin typeface="Meiryo UI" panose="020B0604030504040204" pitchFamily="50" charset="-128"/>
                <a:ea typeface="Meiryo UI" panose="020B0604030504040204" pitchFamily="50" charset="-128"/>
              </a:rPr>
              <a:t>・年間の申告額を入力します。年</a:t>
            </a:r>
            <a:r>
              <a:rPr lang="ja-JP" altLang="en-US" sz="1400" dirty="0">
                <a:latin typeface="Meiryo UI" panose="020B0604030504040204" pitchFamily="50" charset="-128"/>
                <a:ea typeface="Meiryo UI" panose="020B0604030504040204" pitchFamily="50" charset="-128"/>
              </a:rPr>
              <a:t>の途中月の保険料証明額</a:t>
            </a:r>
            <a:r>
              <a:rPr lang="ja-JP" altLang="en-US" sz="1400" dirty="0" smtClean="0">
                <a:latin typeface="Meiryo UI" panose="020B0604030504040204" pitchFamily="50" charset="-128"/>
                <a:ea typeface="Meiryo UI" panose="020B0604030504040204" pitchFamily="50" charset="-128"/>
              </a:rPr>
              <a:t>を入力</a:t>
            </a:r>
            <a:r>
              <a:rPr lang="ja-JP" altLang="en-US" sz="1400" dirty="0">
                <a:latin typeface="Meiryo UI" panose="020B0604030504040204" pitchFamily="50" charset="-128"/>
                <a:ea typeface="Meiryo UI" panose="020B0604030504040204" pitchFamily="50" charset="-128"/>
              </a:rPr>
              <a:t>しない</a:t>
            </a:r>
            <a:r>
              <a:rPr lang="ja-JP" altLang="en-US" sz="1400" dirty="0" smtClean="0">
                <a:latin typeface="Meiryo UI" panose="020B0604030504040204" pitchFamily="50" charset="-128"/>
                <a:ea typeface="Meiryo UI" panose="020B0604030504040204" pitchFamily="50" charset="-128"/>
              </a:rPr>
              <a:t>よう</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ご注意ください。</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ヶ</a:t>
            </a:r>
            <a:r>
              <a:rPr lang="ja-JP" altLang="en-US" sz="1400" dirty="0">
                <a:latin typeface="Meiryo UI" panose="020B0604030504040204" pitchFamily="50" charset="-128"/>
                <a:ea typeface="Meiryo UI" panose="020B0604030504040204" pitchFamily="50" charset="-128"/>
              </a:rPr>
              <a:t>月分の支払金額しか記載がない場合（簡保の場合）で</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月まで</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継続</a:t>
            </a:r>
            <a:r>
              <a:rPr lang="ja-JP" altLang="en-US" sz="1400" dirty="0">
                <a:latin typeface="Meiryo UI" panose="020B0604030504040204" pitchFamily="50" charset="-128"/>
                <a:ea typeface="Meiryo UI" panose="020B0604030504040204" pitchFamily="50" charset="-128"/>
              </a:rPr>
              <a:t>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a:t>
            </a:r>
            <a:r>
              <a:rPr lang="ja-JP" altLang="en-US" sz="1400" dirty="0" smtClean="0">
                <a:latin typeface="Meiryo UI" panose="020B0604030504040204" pitchFamily="50" charset="-128"/>
                <a:ea typeface="Meiryo UI" panose="020B0604030504040204" pitchFamily="50" charset="-128"/>
              </a:rPr>
              <a:t>、その</a:t>
            </a:r>
            <a:r>
              <a:rPr lang="ja-JP" altLang="en-US" sz="1400" dirty="0">
                <a:latin typeface="Meiryo UI" panose="020B0604030504040204" pitchFamily="50" charset="-128"/>
                <a:ea typeface="Meiryo UI" panose="020B0604030504040204" pitchFamily="50" charset="-128"/>
              </a:rPr>
              <a:t>金額</a:t>
            </a:r>
            <a:r>
              <a:rPr lang="ja-JP" altLang="en-US" sz="1400" dirty="0" smtClean="0">
                <a:latin typeface="Meiryo UI" panose="020B0604030504040204" pitchFamily="50" charset="-128"/>
                <a:ea typeface="Meiryo UI" panose="020B0604030504040204" pitchFamily="50" charset="-128"/>
              </a:rPr>
              <a:t>を</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差し引いて</a:t>
            </a:r>
            <a:r>
              <a:rPr lang="ja-JP" altLang="en-US" sz="1400" dirty="0">
                <a:latin typeface="Meiryo UI" panose="020B0604030504040204" pitchFamily="50" charset="-128"/>
                <a:ea typeface="Meiryo UI" panose="020B0604030504040204" pitchFamily="50" charset="-128"/>
              </a:rPr>
              <a:t>入力してください。</a:t>
            </a:r>
          </a:p>
        </p:txBody>
      </p:sp>
    </p:spTree>
    <p:extLst>
      <p:ext uri="{BB962C8B-B14F-4D97-AF65-F5344CB8AC3E}">
        <p14:creationId xmlns:p14="http://schemas.microsoft.com/office/powerpoint/2010/main" val="2260302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1. </a:t>
            </a:r>
            <a:r>
              <a:rPr lang="ja-JP" altLang="en-US" sz="2800" b="1" dirty="0" smtClean="0">
                <a:latin typeface="Meiryo UI" panose="020B0604030504040204" pitchFamily="50" charset="-128"/>
                <a:ea typeface="Meiryo UI" panose="020B0604030504040204" pitchFamily="50" charset="-128"/>
              </a:rPr>
              <a:t>保険料控除の記入例 </a:t>
            </a:r>
            <a:r>
              <a:rPr lang="en-US" altLang="ja-JP" sz="2800" b="1" dirty="0" smtClean="0">
                <a:latin typeface="Meiryo UI" panose="020B0604030504040204" pitchFamily="50" charset="-128"/>
                <a:ea typeface="Meiryo UI" panose="020B0604030504040204" pitchFamily="50" charset="-128"/>
              </a:rPr>
              <a:t>3 ~ 4</a:t>
            </a:r>
            <a:endParaRPr lang="ja-JP" altLang="en-US" sz="2800" b="1"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smtClean="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18" name="Picture 2" descr="C:\40 MANUAL\MANUAL\奉行Edge 年末調整申告書クラウド\利用ガイド（提出者向け）\Links\06_保険記入例_4.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275" b="16908"/>
          <a:stretch/>
        </p:blipFill>
        <p:spPr bwMode="auto">
          <a:xfrm>
            <a:off x="6095989" y="1204561"/>
            <a:ext cx="30829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6154318" y="1966555"/>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AutoShape 4"/>
          <p:cNvSpPr>
            <a:spLocks noChangeArrowheads="1"/>
          </p:cNvSpPr>
          <p:nvPr/>
        </p:nvSpPr>
        <p:spPr bwMode="auto">
          <a:xfrm>
            <a:off x="6157493" y="2722205"/>
            <a:ext cx="29146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5"/>
          <p:cNvSpPr>
            <a:spLocks noChangeArrowheads="1"/>
          </p:cNvSpPr>
          <p:nvPr/>
        </p:nvSpPr>
        <p:spPr bwMode="auto">
          <a:xfrm>
            <a:off x="6167018" y="5355867"/>
            <a:ext cx="2879725"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6"/>
          <p:cNvSpPr>
            <a:spLocks noChangeArrowheads="1"/>
          </p:cNvSpPr>
          <p:nvPr/>
        </p:nvSpPr>
        <p:spPr bwMode="auto">
          <a:xfrm>
            <a:off x="6165431" y="4725630"/>
            <a:ext cx="2879725"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7"/>
          <p:cNvSpPr>
            <a:spLocks noChangeArrowheads="1"/>
          </p:cNvSpPr>
          <p:nvPr/>
        </p:nvSpPr>
        <p:spPr bwMode="auto">
          <a:xfrm>
            <a:off x="7038556" y="1488717"/>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8"/>
          <p:cNvSpPr>
            <a:spLocks noChangeArrowheads="1"/>
          </p:cNvSpPr>
          <p:nvPr/>
        </p:nvSpPr>
        <p:spPr bwMode="auto">
          <a:xfrm>
            <a:off x="7038556" y="4230330"/>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9225" name="Picture 9" descr="W:\TC\MANUAL\奉行Edge 年末調整申告書クラウド\利用ガイド（提出者向け）\Links\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6" name="AutoShape 10"/>
          <p:cNvCxnSpPr>
            <a:cxnSpLocks noChangeShapeType="1"/>
          </p:cNvCxnSpPr>
          <p:nvPr/>
        </p:nvCxnSpPr>
        <p:spPr bwMode="auto">
          <a:xfrm flipV="1">
            <a:off x="9045156" y="2502458"/>
            <a:ext cx="1288073" cy="25261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28" name="AutoShape 12"/>
          <p:cNvCxnSpPr>
            <a:cxnSpLocks noChangeShapeType="1"/>
            <a:stCxn id="3" idx="3"/>
          </p:cNvCxnSpPr>
          <p:nvPr/>
        </p:nvCxnSpPr>
        <p:spPr bwMode="auto">
          <a:xfrm>
            <a:off x="9070556" y="2092761"/>
            <a:ext cx="1262673" cy="23189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30" name="AutoShape 14"/>
          <p:cNvCxnSpPr>
            <a:cxnSpLocks noChangeShapeType="1"/>
            <a:stCxn id="8" idx="3"/>
          </p:cNvCxnSpPr>
          <p:nvPr/>
        </p:nvCxnSpPr>
        <p:spPr bwMode="auto">
          <a:xfrm flipV="1">
            <a:off x="9045156" y="2362758"/>
            <a:ext cx="1281723" cy="2470822"/>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31" name="AutoShape 15"/>
          <p:cNvCxnSpPr>
            <a:cxnSpLocks noChangeShapeType="1"/>
            <a:stCxn id="7" idx="3"/>
          </p:cNvCxnSpPr>
          <p:nvPr/>
        </p:nvCxnSpPr>
        <p:spPr bwMode="auto">
          <a:xfrm flipV="1">
            <a:off x="9046743" y="2524683"/>
            <a:ext cx="1286486" cy="288515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5" name="Picture 86" descr="C:\40 MANUAL\MANUAL\奉行Edge 年末調整申告書クラウド\利用ガイド（提出者向け）\Links\06_保険記入例_3.jpg"/>
          <p:cNvPicPr>
            <a:picLocks noChangeAspect="1" noChangeArrowheads="1"/>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634931" y="1223605"/>
            <a:ext cx="30829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7" descr="W:\TC\MANUAL\奉行Edge 年末調整申告書クラウド\利用ガイド（提出者向け）\Links\介護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79"/>
          <p:cNvSpPr>
            <a:spLocks noChangeArrowheads="1"/>
          </p:cNvSpPr>
          <p:nvPr/>
        </p:nvSpPr>
        <p:spPr bwMode="auto">
          <a:xfrm>
            <a:off x="717053" y="1861667"/>
            <a:ext cx="2935288"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AutoShape 89"/>
          <p:cNvSpPr>
            <a:spLocks noChangeArrowheads="1"/>
          </p:cNvSpPr>
          <p:nvPr/>
        </p:nvSpPr>
        <p:spPr bwMode="auto">
          <a:xfrm>
            <a:off x="720228" y="2493492"/>
            <a:ext cx="2916238"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 name="AutoShape 91"/>
          <p:cNvCxnSpPr>
            <a:cxnSpLocks noChangeShapeType="1"/>
          </p:cNvCxnSpPr>
          <p:nvPr/>
        </p:nvCxnSpPr>
        <p:spPr bwMode="auto">
          <a:xfrm>
            <a:off x="3634800" y="2617672"/>
            <a:ext cx="1546225" cy="36036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2" name="AutoShape 93"/>
          <p:cNvCxnSpPr>
            <a:cxnSpLocks noChangeShapeType="1"/>
          </p:cNvCxnSpPr>
          <p:nvPr/>
        </p:nvCxnSpPr>
        <p:spPr bwMode="auto">
          <a:xfrm flipV="1">
            <a:off x="3650675" y="1976322"/>
            <a:ext cx="1027112" cy="7143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073374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- 2.</a:t>
            </a:r>
            <a:r>
              <a:rPr lang="en-US" altLang="ja-JP" sz="2400" dirty="0" smtClean="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給与</a:t>
            </a:r>
            <a:r>
              <a:rPr lang="ja-JP" altLang="en-US" sz="2400" b="1" dirty="0">
                <a:latin typeface="Meiryo UI" panose="020B0604030504040204" pitchFamily="50" charset="-128"/>
                <a:ea typeface="Meiryo UI" panose="020B0604030504040204" pitchFamily="50" charset="-128"/>
              </a:rPr>
              <a:t>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居住</a:t>
            </a:r>
            <a:r>
              <a:rPr lang="ja-JP" altLang="en-US" sz="2400" b="1" dirty="0">
                <a:latin typeface="Meiryo UI" panose="020B0604030504040204" pitchFamily="50" charset="-128"/>
                <a:ea typeface="Meiryo UI" panose="020B0604030504040204" pitchFamily="50" charset="-128"/>
              </a:rPr>
              <a:t>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ja-JP" altLang="en-US" sz="1600" dirty="0" smtClean="0">
                <a:latin typeface="Meiryo UI" panose="020B0604030504040204" pitchFamily="50" charset="-128"/>
                <a:ea typeface="Meiryo UI" panose="020B0604030504040204" pitchFamily="50" charset="-128"/>
              </a:rPr>
              <a:t>。 </a:t>
            </a:r>
            <a:r>
              <a:rPr kumimoji="0" lang="en-US" altLang="ja-JP" sz="1600" dirty="0" smtClean="0">
                <a:latin typeface="Meiryo UI" panose="020B0604030504040204" pitchFamily="50" charset="-128"/>
                <a:ea typeface="Meiryo UI" panose="020B0604030504040204" pitchFamily="50" charset="-128"/>
              </a:rPr>
              <a:t>2 </a:t>
            </a:r>
            <a:r>
              <a:rPr kumimoji="0" lang="en-US" altLang="ja-JP" sz="1600" dirty="0">
                <a:latin typeface="Meiryo UI" panose="020B0604030504040204" pitchFamily="50" charset="-128"/>
                <a:ea typeface="Meiryo UI" panose="020B0604030504040204" pitchFamily="50" charset="-128"/>
              </a:rPr>
              <a:t>- 3. </a:t>
            </a:r>
            <a:r>
              <a:rPr kumimoji="0" lang="ja-JP" altLang="en-US" sz="1600" dirty="0">
                <a:latin typeface="Meiryo UI" panose="020B0604030504040204" pitchFamily="50" charset="-128"/>
                <a:ea typeface="Meiryo UI" panose="020B0604030504040204" pitchFamily="50" charset="-128"/>
              </a:rPr>
              <a:t>申告書データを登録</a:t>
            </a:r>
            <a:r>
              <a:rPr kumimoji="0" lang="ja-JP" altLang="en-US" sz="1600" dirty="0" smtClean="0">
                <a:latin typeface="Meiryo UI" panose="020B0604030504040204" pitchFamily="50" charset="-128"/>
                <a:ea typeface="Meiryo UI" panose="020B0604030504040204" pitchFamily="50" charset="-128"/>
              </a:rPr>
              <a:t>するに続いて以下の画面が表示されます。</a:t>
            </a:r>
            <a:br>
              <a:rPr kumimoji="0" lang="ja-JP" altLang="en-US" sz="1600" dirty="0" smtClean="0">
                <a:latin typeface="Meiryo UI" panose="020B0604030504040204" pitchFamily="50" charset="-128"/>
                <a:ea typeface="Meiryo UI" panose="020B0604030504040204" pitchFamily="50" charset="-128"/>
              </a:rPr>
            </a:br>
            <a:endParaRPr kumimoji="0" lang="ja-JP" altLang="en-US" sz="1600" dirty="0" smtClean="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1266" name="Picture 2" descr="07_住宅控除_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445701"/>
            <a:ext cx="342265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 79"/>
          <p:cNvSpPr>
            <a:spLocks noChangeArrowheads="1"/>
          </p:cNvSpPr>
          <p:nvPr/>
        </p:nvSpPr>
        <p:spPr bwMode="auto">
          <a:xfrm>
            <a:off x="2349806" y="1683573"/>
            <a:ext cx="576262" cy="3603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115650" y="2560670"/>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12300" y="4075145"/>
            <a:ext cx="3275012" cy="1619250"/>
          </a:xfrm>
          <a:prstGeom prst="roundRect">
            <a:avLst>
              <a:gd name="adj" fmla="val 11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715600" y="3140108"/>
            <a:ext cx="863600"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3423004" y="3428627"/>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6020537" y="2389720"/>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25394" y="3128450"/>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7468407" y="3197522"/>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358273" y="5777785"/>
            <a:ext cx="611188" cy="250825"/>
          </a:xfrm>
          <a:prstGeom prst="roundRect">
            <a:avLst>
              <a:gd name="adj" fmla="val 11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2579200" y="3212339"/>
            <a:ext cx="843804" cy="497180"/>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349806" y="3709519"/>
            <a:ext cx="1073198" cy="36562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a:off x="2280749" y="2660216"/>
            <a:ext cx="373978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2969461" y="5858913"/>
            <a:ext cx="1393225" cy="37159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3462751" y="5951920"/>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a:t>
            </a:r>
            <a:r>
              <a:rPr lang="en-US" altLang="ja-JP" sz="2400" b="1"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給与</a:t>
            </a:r>
            <a:r>
              <a:rPr lang="ja-JP" altLang="en-US" sz="2400" b="1" dirty="0">
                <a:latin typeface="Meiryo UI" panose="020B0604030504040204" pitchFamily="50" charset="-128"/>
                <a:ea typeface="Meiryo UI" panose="020B0604030504040204" pitchFamily="50" charset="-128"/>
              </a:rPr>
              <a:t>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居住</a:t>
            </a:r>
            <a:r>
              <a:rPr lang="ja-JP" altLang="en-US" sz="2400" b="1" dirty="0">
                <a:latin typeface="Meiryo UI" panose="020B0604030504040204" pitchFamily="50" charset="-128"/>
                <a:ea typeface="Meiryo UI" panose="020B0604030504040204" pitchFamily="50" charset="-128"/>
              </a:rPr>
              <a:t>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92994"/>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3032125" y="5550094"/>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11537" y="602599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r>
              <a:rPr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a:t>
            </a:r>
            <a:r>
              <a:rPr lang="ja-JP" altLang="en-US" sz="2400" b="1" dirty="0" smtClean="0">
                <a:latin typeface="Meiryo UI" panose="020B0604030504040204" pitchFamily="50" charset="-128"/>
                <a:ea typeface="Meiryo UI" panose="020B0604030504040204" pitchFamily="50" charset="-128"/>
              </a:rPr>
              <a:t>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居住</a:t>
            </a:r>
            <a:r>
              <a:rPr lang="ja-JP" altLang="en-US" sz="2400" b="1" dirty="0">
                <a:latin typeface="Meiryo UI" panose="020B0604030504040204" pitchFamily="50" charset="-128"/>
                <a:ea typeface="Meiryo UI" panose="020B0604030504040204" pitchFamily="50" charset="-128"/>
              </a:rPr>
              <a:t>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kumimoji="0" lang="ja-JP" altLang="en-US" sz="1400"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a:t>
            </a:r>
            <a:r>
              <a:rPr lang="ja-JP" altLang="en-US" sz="1400" b="1" dirty="0" smtClean="0">
                <a:latin typeface="Meiryo UI" panose="020B0604030504040204" pitchFamily="50" charset="-128"/>
                <a:ea typeface="Meiryo UI" panose="020B0604030504040204" pitchFamily="50" charset="-128"/>
              </a:rPr>
              <a:t>手順</a:t>
            </a:r>
            <a:r>
              <a:rPr kumimoji="0" lang="ja-JP" altLang="en-US" sz="1400" dirty="0" smtClean="0">
                <a:latin typeface="Meiryo UI" panose="020B0604030504040204" pitchFamily="50" charset="-128"/>
                <a:ea typeface="Meiryo UI" panose="020B0604030504040204" pitchFamily="50" charset="-128"/>
              </a:rPr>
              <a:t>を</a:t>
            </a:r>
            <a:r>
              <a:rPr kumimoji="0" lang="ja-JP" altLang="en-US" sz="1400" dirty="0">
                <a:latin typeface="Meiryo UI" panose="020B0604030504040204" pitchFamily="50" charset="-128"/>
                <a:ea typeface="Meiryo UI" panose="020B0604030504040204" pitchFamily="50" charset="-128"/>
              </a:rPr>
              <a:t>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a:t>
            </a:r>
            <a:r>
              <a:rPr lang="en-US" altLang="ja-JP" sz="2400" b="1"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smtClean="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居住</a:t>
            </a:r>
            <a:r>
              <a:rPr lang="ja-JP" altLang="en-US" sz="2400" b="1" dirty="0">
                <a:latin typeface="Meiryo UI" panose="020B0604030504040204" pitchFamily="50" charset="-128"/>
                <a:ea typeface="Meiryo UI" panose="020B0604030504040204" pitchFamily="50" charset="-128"/>
              </a:rPr>
              <a:t>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smtClean="0">
                <a:latin typeface="Meiryo UI" panose="020B0604030504040204" pitchFamily="50" charset="-128"/>
                <a:ea typeface="Meiryo UI" panose="020B0604030504040204" pitchFamily="50" charset="-128"/>
              </a:rPr>
              <a:t>1</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a:t>
            </a:r>
            <a:r>
              <a:rPr kumimoji="0" lang="ja-JP" altLang="en-US" sz="1600" dirty="0" smtClean="0">
                <a:latin typeface="Meiryo UI" panose="020B0604030504040204" pitchFamily="50" charset="-128"/>
                <a:ea typeface="Meiryo UI" panose="020B0604030504040204" pitchFamily="50" charset="-128"/>
              </a:rPr>
              <a:t>残高証明書</a:t>
            </a:r>
            <a:r>
              <a:rPr kumimoji="0" lang="ja-JP" altLang="en-US" sz="1600" dirty="0">
                <a:latin typeface="Meiryo UI" panose="020B0604030504040204" pitchFamily="50" charset="-128"/>
                <a:ea typeface="Meiryo UI" panose="020B0604030504040204" pitchFamily="50" charset="-128"/>
              </a:rPr>
              <a:t>」を書面でお持ちの場合は</a:t>
            </a:r>
            <a:r>
              <a:rPr kumimoji="0" lang="ja-JP" altLang="en-US" sz="1600" dirty="0" smtClean="0">
                <a:latin typeface="Meiryo UI" panose="020B0604030504040204" pitchFamily="50" charset="-128"/>
                <a:ea typeface="Meiryo UI" panose="020B0604030504040204" pitchFamily="50" charset="-128"/>
              </a:rPr>
              <a:t>、</a:t>
            </a:r>
            <a:endParaRPr kumimoji="0" lang="en-US" altLang="ja-JP" sz="1600" dirty="0" smtClean="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smtClean="0">
                <a:latin typeface="Meiryo UI" panose="020B0604030504040204" pitchFamily="50" charset="-128"/>
                <a:ea typeface="Meiryo UI" panose="020B0604030504040204" pitchFamily="50" charset="-128"/>
              </a:rPr>
              <a:t>それをもとに金額</a:t>
            </a:r>
            <a:r>
              <a:rPr kumimoji="0" lang="ja-JP" altLang="en-US" sz="1600" dirty="0">
                <a:latin typeface="Meiryo UI" panose="020B0604030504040204" pitchFamily="50" charset="-128"/>
                <a:ea typeface="Meiryo UI" panose="020B0604030504040204" pitchFamily="50" charset="-128"/>
              </a:rPr>
              <a:t>等を入力します</a:t>
            </a:r>
            <a:r>
              <a:rPr kumimoji="0" lang="ja-JP" altLang="en-US" sz="1600" dirty="0" smtClean="0">
                <a:latin typeface="Meiryo UI" panose="020B0604030504040204" pitchFamily="50" charset="-128"/>
                <a:ea typeface="Meiryo UI" panose="020B0604030504040204" pitchFamily="50" charset="-128"/>
              </a:rPr>
              <a:t>。</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r>
              <a:rPr kumimoji="0" lang="ja-JP" altLang="en-US" sz="1600" dirty="0" smtClean="0">
                <a:latin typeface="Meiryo UI" panose="020B0604030504040204" pitchFamily="50" charset="-128"/>
                <a:ea typeface="Meiryo UI" panose="020B0604030504040204" pitchFamily="50" charset="-128"/>
              </a:rPr>
              <a:t>。</a:t>
            </a: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smtClean="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smtClean="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smtClean="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smtClean="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4338" name="Picture 2" descr="07_住宅控除_1旧"/>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9177" y="1423801"/>
            <a:ext cx="4129087"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5226" y="1703161"/>
            <a:ext cx="720725"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45126" y="3755798"/>
            <a:ext cx="2411413" cy="863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485923"/>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a:t>
            </a:r>
            <a:r>
              <a:rPr kumimoji="0" lang="ja-JP" altLang="en-US" sz="1400" dirty="0" smtClean="0">
                <a:latin typeface="Meiryo UI" panose="020B0604030504040204" pitchFamily="50" charset="-128"/>
                <a:ea typeface="Meiryo UI" panose="020B0604030504040204" pitchFamily="50" charset="-128"/>
              </a:rPr>
              <a:t>をあわせる</a:t>
            </a:r>
            <a:r>
              <a:rPr kumimoji="0" lang="ja-JP" altLang="en-US" sz="1400" dirty="0">
                <a:latin typeface="Meiryo UI" panose="020B0604030504040204" pitchFamily="50" charset="-128"/>
                <a:ea typeface="Meiryo UI" panose="020B0604030504040204" pitchFamily="50" charset="-128"/>
              </a:rPr>
              <a:t>と、「給与所得者</a:t>
            </a:r>
            <a:r>
              <a:rPr kumimoji="0" lang="ja-JP" altLang="en-US" sz="1400" dirty="0" smtClean="0">
                <a:latin typeface="Meiryo UI" panose="020B0604030504040204" pitchFamily="50" charset="-128"/>
                <a:ea typeface="Meiryo UI" panose="020B0604030504040204" pitchFamily="50" charset="-128"/>
              </a:rPr>
              <a:t>の</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（特定増</a:t>
            </a:r>
            <a:r>
              <a:rPr kumimoji="0" lang="ja-JP" altLang="en-US" sz="1400" dirty="0">
                <a:latin typeface="Meiryo UI" panose="020B0604030504040204" pitchFamily="50" charset="-128"/>
                <a:ea typeface="Meiryo UI" panose="020B0604030504040204" pitchFamily="50" charset="-128"/>
              </a:rPr>
              <a:t>改築等）住宅借入金等特別</a:t>
            </a:r>
            <a:r>
              <a:rPr kumimoji="0" lang="ja-JP" altLang="en-US" sz="1400" dirty="0" smtClean="0">
                <a:latin typeface="Meiryo UI" panose="020B0604030504040204" pitchFamily="50" charset="-128"/>
                <a:ea typeface="Meiryo UI" panose="020B0604030504040204" pitchFamily="50" charset="-128"/>
              </a:rPr>
              <a:t>控除申告書」</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が</a:t>
            </a: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23"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a:stCxn id="19" idx="0"/>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a:stCxn id="19" idx="1"/>
          </p:cNvCxnSpPr>
          <p:nvPr/>
        </p:nvCxnSpPr>
        <p:spPr bwMode="auto">
          <a:xfrm rot="10800000" flipV="1">
            <a:off x="435654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799994" y="4813859"/>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493035" y="5032874"/>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585032" y="4831541"/>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4595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a:t>
            </a:r>
            <a:r>
              <a:rPr lang="en-US" altLang="ja-JP" sz="2400" b="1"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a:t>
            </a:r>
            <a:r>
              <a:rPr lang="ja-JP" altLang="en-US" sz="2400" b="1" dirty="0" smtClean="0">
                <a:latin typeface="Meiryo UI" panose="020B0604030504040204" pitchFamily="50" charset="-128"/>
                <a:ea typeface="Meiryo UI" panose="020B0604030504040204" pitchFamily="50" charset="-128"/>
              </a:rPr>
              <a:t>する</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居住</a:t>
            </a:r>
            <a:r>
              <a:rPr lang="ja-JP" altLang="en-US" sz="2400" b="1" dirty="0">
                <a:latin typeface="Meiryo UI" panose="020B0604030504040204" pitchFamily="50" charset="-128"/>
                <a:ea typeface="Meiryo UI" panose="020B0604030504040204" pitchFamily="50" charset="-128"/>
              </a:rPr>
              <a:t>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smtClean="0">
                <a:latin typeface="Meiryo UI" panose="020B0604030504040204" pitchFamily="50" charset="-128"/>
                <a:ea typeface="Meiryo UI" panose="020B0604030504040204" pitchFamily="50" charset="-128"/>
              </a:rPr>
              <a:t>2</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smtClean="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smtClean="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smtClean="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smtClean="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471858" y="6124789"/>
            <a:ext cx="684213" cy="2651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54397" y="1298651"/>
            <a:ext cx="719137"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640698" y="5799407"/>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a:t>
            </a:r>
            <a:r>
              <a:rPr kumimoji="0" lang="ja-JP" altLang="en-US" sz="1400" dirty="0" smtClean="0">
                <a:latin typeface="Meiryo UI" panose="020B0604030504040204" pitchFamily="50" charset="-128"/>
                <a:ea typeface="Meiryo UI" panose="020B0604030504040204" pitchFamily="50" charset="-128"/>
              </a:rPr>
              <a:t>控除申告書</a:t>
            </a:r>
            <a:r>
              <a:rPr kumimoji="0" lang="ja-JP" altLang="en-US" sz="1400" dirty="0">
                <a:latin typeface="Meiryo UI" panose="020B0604030504040204" pitchFamily="50" charset="-128"/>
                <a:ea typeface="Meiryo UI" panose="020B0604030504040204" pitchFamily="50" charset="-128"/>
              </a:rPr>
              <a:t>の内容を入力すると</a:t>
            </a:r>
            <a:r>
              <a:rPr kumimoji="0" lang="ja-JP" altLang="en-US" sz="1400" dirty="0" smtClean="0">
                <a:latin typeface="Meiryo UI" panose="020B0604030504040204" pitchFamily="50" charset="-128"/>
                <a:ea typeface="Meiryo UI" panose="020B0604030504040204" pitchFamily="50" charset="-128"/>
              </a:rPr>
              <a:t>、住宅</a:t>
            </a:r>
            <a:r>
              <a:rPr kumimoji="0" lang="ja-JP" altLang="en-US" sz="1400" dirty="0">
                <a:latin typeface="Meiryo UI" panose="020B0604030504040204" pitchFamily="50" charset="-128"/>
                <a:ea typeface="Meiryo UI" panose="020B0604030504040204" pitchFamily="50" charset="-128"/>
              </a:rPr>
              <a:t>借入金等特別控除額</a:t>
            </a:r>
            <a:r>
              <a:rPr kumimoji="0" lang="ja-JP" altLang="en-US" sz="1400" dirty="0" smtClean="0">
                <a:latin typeface="Meiryo UI" panose="020B0604030504040204" pitchFamily="50" charset="-128"/>
                <a:ea typeface="Meiryo UI" panose="020B0604030504040204" pitchFamily="50" charset="-128"/>
              </a:rPr>
              <a:t>が自動</a:t>
            </a:r>
            <a:r>
              <a:rPr kumimoji="0" lang="ja-JP" altLang="en-US" sz="1400" dirty="0">
                <a:latin typeface="Meiryo UI" panose="020B0604030504040204" pitchFamily="50" charset="-128"/>
                <a:ea typeface="Meiryo UI" panose="020B0604030504040204" pitchFamily="50" charset="-128"/>
              </a:rPr>
              <a:t>で計算されます。</a:t>
            </a:r>
          </a:p>
        </p:txBody>
      </p:sp>
      <p:sp>
        <p:nvSpPr>
          <p:cNvPr id="18" name="直線矢印コネクタ 80"/>
          <p:cNvSpPr>
            <a:spLocks noChangeShapeType="1"/>
          </p:cNvSpPr>
          <p:nvPr/>
        </p:nvSpPr>
        <p:spPr bwMode="auto">
          <a:xfrm rot="10800000" flipV="1">
            <a:off x="4296461" y="5780697"/>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73533" y="6246229"/>
            <a:ext cx="1498422" cy="205853"/>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r>
              <a:rPr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a:t>
            </a:r>
            <a:r>
              <a:rPr lang="en-US" altLang="ja-JP" sz="2400" b="1"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smtClean="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居住</a:t>
            </a:r>
            <a:r>
              <a:rPr lang="ja-JP" altLang="en-US" sz="2400" b="1" dirty="0">
                <a:latin typeface="Meiryo UI" panose="020B0604030504040204" pitchFamily="50" charset="-128"/>
                <a:ea typeface="Meiryo UI" panose="020B0604030504040204" pitchFamily="50" charset="-128"/>
              </a:rPr>
              <a:t>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a:t>
            </a:r>
            <a:r>
              <a:rPr kumimoji="0" lang="ja-JP" altLang="en-US" sz="1600" dirty="0" smtClean="0">
                <a:latin typeface="Meiryo UI" panose="020B0604030504040204" pitchFamily="50" charset="-128"/>
                <a:ea typeface="Meiryo UI" panose="020B0604030504040204" pitchFamily="50" charset="-128"/>
              </a:rPr>
              <a:t>で「</a:t>
            </a: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a:t>
            </a:r>
            <a:r>
              <a:rPr kumimoji="0" lang="ja-JP" altLang="en-US" sz="1600" dirty="0" smtClean="0">
                <a:latin typeface="Meiryo UI" panose="020B0604030504040204" pitchFamily="50" charset="-128"/>
                <a:ea typeface="Meiryo UI" panose="020B0604030504040204" pitchFamily="50" charset="-128"/>
              </a:rPr>
              <a:t>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smtClean="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smtClean="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smtClean="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297251" y="5017176"/>
            <a:ext cx="757237" cy="27335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30538" y="3156626"/>
            <a:ext cx="2268538" cy="1474787"/>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29051" y="4728251"/>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添付</a:t>
            </a:r>
            <a:r>
              <a:rPr kumimoji="0" lang="ja-JP" altLang="en-US" sz="1400" dirty="0">
                <a:latin typeface="Meiryo UI" panose="020B0604030504040204" pitchFamily="50" charset="-128"/>
                <a:ea typeface="Meiryo UI" panose="020B0604030504040204" pitchFamily="50" charset="-128"/>
              </a:rPr>
              <a:t>書類の欄が表示されている場合は、借入等を</a:t>
            </a:r>
            <a:r>
              <a:rPr kumimoji="0" lang="ja-JP" altLang="en-US" sz="1400" dirty="0" smtClean="0">
                <a:latin typeface="Meiryo UI" panose="020B0604030504040204" pitchFamily="50" charset="-128"/>
                <a:ea typeface="Meiryo UI" panose="020B0604030504040204" pitchFamily="50" charset="-128"/>
              </a:rPr>
              <a:t>行った</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金融</a:t>
            </a:r>
            <a:r>
              <a:rPr kumimoji="0" lang="ja-JP" altLang="en-US" sz="1400" dirty="0">
                <a:latin typeface="Meiryo UI" panose="020B0604030504040204" pitchFamily="50" charset="-128"/>
                <a:ea typeface="Meiryo UI" panose="020B0604030504040204" pitchFamily="50" charset="-128"/>
              </a:rPr>
              <a:t>機関等が</a:t>
            </a:r>
            <a:r>
              <a:rPr kumimoji="0" lang="ja-JP" altLang="en-US" sz="1400" dirty="0" smtClean="0">
                <a:latin typeface="Meiryo UI" panose="020B0604030504040204" pitchFamily="50" charset="-128"/>
                <a:ea typeface="Meiryo UI" panose="020B0604030504040204" pitchFamily="50" charset="-128"/>
              </a:rPr>
              <a:t>発行した</a:t>
            </a:r>
            <a:r>
              <a:rPr kumimoji="0" lang="ja-JP" altLang="en-US" sz="1400" dirty="0">
                <a:latin typeface="Meiryo UI" panose="020B0604030504040204" pitchFamily="50" charset="-128"/>
                <a:ea typeface="Meiryo UI" panose="020B0604030504040204" pitchFamily="50" charset="-128"/>
              </a:rPr>
              <a:t>「住宅取得資金に係る借入金の</a:t>
            </a:r>
            <a:r>
              <a:rPr kumimoji="0" lang="ja-JP" altLang="en-US" sz="1400" dirty="0" smtClean="0">
                <a:latin typeface="Meiryo UI" panose="020B0604030504040204" pitchFamily="50" charset="-128"/>
                <a:ea typeface="Meiryo UI" panose="020B0604030504040204" pitchFamily="50" charset="-128"/>
              </a:rPr>
              <a:t>年 </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末</a:t>
            </a:r>
            <a:r>
              <a:rPr kumimoji="0" lang="ja-JP" altLang="en-US" sz="1400" dirty="0">
                <a:latin typeface="Meiryo UI" panose="020B0604030504040204" pitchFamily="50" charset="-128"/>
                <a:ea typeface="Meiryo UI" panose="020B0604030504040204" pitchFamily="50" charset="-128"/>
              </a:rPr>
              <a:t>残高証明書」の画像を添付します</a:t>
            </a:r>
            <a:r>
              <a:rPr kumimoji="0" lang="ja-JP" altLang="en-US" sz="1400"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smtClean="0">
                <a:latin typeface="Meiryo UI" panose="020B0604030504040204" pitchFamily="50" charset="-128"/>
                <a:ea typeface="Meiryo UI" panose="020B0604030504040204" pitchFamily="50" charset="-128"/>
              </a:rPr>
              <a:t>を</a:t>
            </a:r>
            <a:r>
              <a:rPr kumimoji="0" lang="ja-JP" altLang="en-US" sz="1400" dirty="0">
                <a:latin typeface="Meiryo UI" panose="020B0604030504040204" pitchFamily="50" charset="-128"/>
                <a:ea typeface="Meiryo UI" panose="020B0604030504040204" pitchFamily="50" charset="-128"/>
              </a:rPr>
              <a:t>ご参照ください</a:t>
            </a:r>
            <a:r>
              <a:rPr kumimoji="0" lang="ja-JP" altLang="en-US" sz="1400" dirty="0" smtClean="0">
                <a:latin typeface="Meiryo UI" panose="020B0604030504040204" pitchFamily="50" charset="-128"/>
                <a:ea typeface="Meiryo UI" panose="020B0604030504040204" pitchFamily="50" charset="-128"/>
              </a:rPr>
              <a:t>。</a:t>
            </a:r>
            <a:endParaRPr kumimoji="0" lang="ja-JP" altLang="en-US" sz="1400" dirty="0">
              <a:latin typeface="Meiryo UI" panose="020B0604030504040204" pitchFamily="50" charset="-128"/>
              <a:ea typeface="Meiryo UI" panose="020B0604030504040204" pitchFamily="50" charset="-128"/>
            </a:endParaRPr>
          </a:p>
        </p:txBody>
      </p:sp>
      <p:sp>
        <p:nvSpPr>
          <p:cNvPr id="23"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a:t>
            </a:r>
            <a:r>
              <a:rPr kumimoji="0" lang="ja-JP" altLang="en-US" sz="1400" dirty="0" smtClean="0">
                <a:latin typeface="Meiryo UI" panose="020B0604030504040204" pitchFamily="50" charset="-128"/>
                <a:ea typeface="Meiryo UI" panose="020B0604030504040204" pitchFamily="50" charset="-128"/>
              </a:rPr>
              <a:t>クリック後、</a:t>
            </a: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316301" y="1429662"/>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en-US" altLang="ja-JP" sz="2800" b="1" dirty="0" smtClean="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申告書を提出した後に、誤りに気付いた</a:t>
            </a:r>
            <a:r>
              <a:rPr lang="ja-JP" altLang="en-US" sz="2800" b="1" dirty="0" smtClean="0">
                <a:latin typeface="Meiryo UI" panose="020B0604030504040204" pitchFamily="50" charset="-128"/>
                <a:ea typeface="Meiryo UI" panose="020B0604030504040204" pitchFamily="50" charset="-128"/>
              </a:rPr>
              <a:t>場合の手順</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a:t>
            </a:r>
            <a:r>
              <a:rPr lang="ja-JP" altLang="en-US" sz="1600" dirty="0" smtClean="0">
                <a:latin typeface="Meiryo UI" panose="020B0604030504040204" pitchFamily="50" charset="-128"/>
                <a:ea typeface="Meiryo UI" panose="020B0604030504040204" pitchFamily="50" charset="-128"/>
              </a:rPr>
              <a:t>、提出した申告書をすでに管理者が確認済み</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場合、取り下げはできません</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a:t>
            </a:r>
            <a:r>
              <a:rPr lang="ja-JP" altLang="en-US" sz="1600" dirty="0" smtClean="0">
                <a:latin typeface="Meiryo UI" panose="020B0604030504040204" pitchFamily="50" charset="-128"/>
                <a:ea typeface="Meiryo UI" panose="020B0604030504040204" pitchFamily="50" charset="-128"/>
              </a:rPr>
              <a:t>して</a:t>
            </a:r>
            <a:r>
              <a:rPr lang="ja-JP" altLang="en-US" sz="1600" dirty="0">
                <a:latin typeface="Meiryo UI" panose="020B0604030504040204" pitchFamily="50" charset="-128"/>
                <a:ea typeface="Meiryo UI" panose="020B0604030504040204" pitchFamily="50" charset="-128"/>
              </a:rPr>
              <a:t>申告書の差し戻しを依頼します。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a:t>
            </a:r>
            <a:r>
              <a:rPr lang="ja-JP" altLang="en-US" sz="1600" dirty="0" smtClean="0">
                <a:latin typeface="Meiryo UI" panose="020B0604030504040204" pitchFamily="50" charset="-128"/>
                <a:ea typeface="Meiryo UI" panose="020B0604030504040204" pitchFamily="50" charset="-128"/>
              </a:rPr>
              <a:t>届いたら、</a:t>
            </a:r>
            <a:r>
              <a:rPr lang="ja-JP" altLang="en-US" sz="1600" dirty="0">
                <a:latin typeface="Meiryo UI" panose="020B0604030504040204" pitchFamily="50" charset="-128"/>
                <a:ea typeface="Meiryo UI" panose="020B0604030504040204" pitchFamily="50" charset="-128"/>
              </a:rPr>
              <a:t>メールのリンクをクリックして当サービスに</a:t>
            </a:r>
            <a:r>
              <a:rPr lang="ja-JP" altLang="en-US" sz="1600" dirty="0" smtClean="0">
                <a:latin typeface="Meiryo UI" panose="020B0604030504040204" pitchFamily="50" charset="-128"/>
                <a:ea typeface="Meiryo UI" panose="020B0604030504040204" pitchFamily="50" charset="-128"/>
              </a:rPr>
              <a:t>ログインし、</a:t>
            </a:r>
            <a:r>
              <a:rPr lang="en-US" altLang="ja-JP" sz="1600" dirty="0" smtClean="0">
                <a:latin typeface="Meiryo UI" panose="020B0604030504040204" pitchFamily="50" charset="-128"/>
                <a:ea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申告書</a:t>
            </a:r>
            <a:r>
              <a:rPr lang="ja-JP" altLang="en-US" sz="1600" dirty="0">
                <a:latin typeface="Meiryo UI" panose="020B0604030504040204" pitchFamily="50" charset="-128"/>
                <a:ea typeface="Meiryo UI" panose="020B0604030504040204" pitchFamily="50" charset="-128"/>
              </a:rPr>
              <a:t>を訂正</a:t>
            </a:r>
            <a:r>
              <a:rPr lang="ja-JP" altLang="en-US" sz="1600" dirty="0" smtClean="0">
                <a:latin typeface="Meiryo UI" panose="020B0604030504040204" pitchFamily="50" charset="-128"/>
                <a:ea typeface="Meiryo UI" panose="020B0604030504040204" pitchFamily="50" charset="-128"/>
              </a:rPr>
              <a:t>して再度</a:t>
            </a:r>
            <a:r>
              <a:rPr lang="ja-JP" altLang="en-US" sz="1600" dirty="0">
                <a:latin typeface="Meiryo UI" panose="020B0604030504040204" pitchFamily="50" charset="-128"/>
                <a:ea typeface="Meiryo UI" panose="020B0604030504040204" pitchFamily="50" charset="-128"/>
              </a:rPr>
              <a:t>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35535" y="3977462"/>
            <a:ext cx="659959"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en-US" altLang="ja-JP" sz="2800" b="1" dirty="0" smtClean="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smtClean="0">
                <a:latin typeface="Meiryo UI" panose="020B0604030504040204" pitchFamily="50" charset="-128"/>
                <a:ea typeface="Meiryo UI" panose="020B0604030504040204" pitchFamily="50" charset="-128"/>
              </a:rPr>
              <a:t>電子</a:t>
            </a:r>
            <a:r>
              <a:rPr kumimoji="0" lang="ja-JP" altLang="en-US" sz="1600" dirty="0">
                <a:latin typeface="Meiryo UI" panose="020B0604030504040204" pitchFamily="50" charset="-128"/>
                <a:ea typeface="Meiryo UI" panose="020B0604030504040204" pitchFamily="50" charset="-128"/>
              </a:rPr>
              <a:t>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95901232"/>
              </p:ext>
            </p:extLst>
          </p:nvPr>
        </p:nvGraphicFramePr>
        <p:xfrm>
          <a:off x="530419" y="2174581"/>
          <a:ext cx="10087886" cy="27817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p:nvPr/>
        </p:nvCxnSpPr>
        <p:spPr>
          <a:xfrm>
            <a:off x="3108962" y="2174581"/>
            <a:ext cx="15238"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616697" y="2174581"/>
            <a:ext cx="0"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30419" y="3242735"/>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smtClean="0">
                <a:latin typeface="Meiryo UI" panose="020B0604030504040204" pitchFamily="50" charset="-128"/>
                <a:ea typeface="Meiryo UI" panose="020B0604030504040204" pitchFamily="50" charset="-128"/>
              </a:rPr>
              <a:t>］前準備</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1</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メールが届くための設定を確認</a:t>
            </a:r>
            <a:r>
              <a:rPr lang="ja-JP" altLang="en-US" sz="2400" dirty="0" smtClean="0">
                <a:latin typeface="Meiryo UI" panose="020B0604030504040204" pitchFamily="50" charset="-128"/>
                <a:ea typeface="Meiryo UI" panose="020B0604030504040204" pitchFamily="50" charset="-128"/>
              </a:rPr>
              <a:t>する</a:t>
            </a:r>
            <a:endParaRPr lang="en-US" altLang="ja-JP" sz="2400" dirty="0" smtClean="0">
              <a:latin typeface="Meiryo UI" panose="020B0604030504040204" pitchFamily="50" charset="-128"/>
              <a:ea typeface="Meiryo UI" panose="020B0604030504040204" pitchFamily="50" charset="-128"/>
            </a:endParaRPr>
          </a:p>
          <a:p>
            <a:pPr marL="0" indent="0">
              <a:buNone/>
            </a:pPr>
            <a:endParaRPr lang="en-US" altLang="ja-JP" sz="2400" dirty="0" smtClean="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当サービスで提出する申告書を確認する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4</a:t>
            </a:r>
            <a:r>
              <a:rPr lang="en-US" altLang="ja-JP" sz="2400" b="1" dirty="0" smtClean="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控除</a:t>
            </a:r>
            <a:r>
              <a:rPr lang="ja-JP" altLang="en-US" sz="2400" b="1" dirty="0">
                <a:latin typeface="Meiryo UI" panose="020B0604030504040204" pitchFamily="50" charset="-128"/>
                <a:ea typeface="Meiryo UI" panose="020B0604030504040204" pitchFamily="50" charset="-128"/>
              </a:rPr>
              <a:t>証明書等を電子データで添付する場合の手順</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①</a:t>
            </a:r>
            <a:r>
              <a:rPr lang="ja-JP" altLang="en-US" sz="2400" b="1" dirty="0">
                <a:latin typeface="Meiryo UI" panose="020B0604030504040204" pitchFamily="50" charset="-128"/>
                <a:ea typeface="Meiryo UI" panose="020B0604030504040204" pitchFamily="50" charset="-128"/>
              </a:rPr>
              <a:t>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7410" name="Picture 2" descr="C:\40 MANUAL\MANUAL\奉行Edge 年末調整申告書クラウド\利用ガイド（提出者向け）\Links\11_マイナ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93658" y="1158869"/>
            <a:ext cx="2431721" cy="406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3" name="角丸四角形 79"/>
          <p:cNvSpPr>
            <a:spLocks noChangeArrowheads="1"/>
          </p:cNvSpPr>
          <p:nvPr/>
        </p:nvSpPr>
        <p:spPr bwMode="auto">
          <a:xfrm>
            <a:off x="829435" y="3431575"/>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90965" y="37560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a:stCxn id="18" idx="0"/>
            <a:endCxn id="3" idx="3"/>
          </p:cNvCxnSpPr>
          <p:nvPr/>
        </p:nvCxnSpPr>
        <p:spPr bwMode="auto">
          <a:xfrm rot="16200000" flipV="1">
            <a:off x="1577429" y="3348744"/>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372936" y="2045501"/>
            <a:ext cx="865188" cy="1793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44436" y="2335343"/>
            <a:ext cx="323850"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p:cNvCxnSpPr>
          <p:nvPr/>
        </p:nvCxnSpPr>
        <p:spPr bwMode="auto">
          <a:xfrm rot="16200000" flipV="1">
            <a:off x="5030307" y="2328756"/>
            <a:ext cx="673488" cy="257851"/>
          </a:xfrm>
          <a:prstGeom prst="bentConnector3">
            <a:avLst>
              <a:gd name="adj1" fmla="val 9235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17605"/>
            <a:ext cx="1876425" cy="12604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28639" y="5033134"/>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4</a:t>
            </a:r>
            <a:r>
              <a:rPr lang="en-US" altLang="ja-JP" sz="2400" b="1" dirty="0" smtClean="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控除証明書</a:t>
            </a:r>
            <a:r>
              <a:rPr lang="ja-JP" altLang="en-US" sz="2400" b="1" dirty="0">
                <a:latin typeface="Meiryo UI" panose="020B0604030504040204" pitchFamily="50" charset="-128"/>
                <a:ea typeface="Meiryo UI" panose="020B0604030504040204" pitchFamily="50" charset="-128"/>
              </a:rPr>
              <a:t>等を電子データで添付する場合の手順</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18" name="Picture 2" descr="C:\40 MANUAL\MANUAL\奉行Edge 年末調整申告書クラウド\利用ガイド（提出者向け）\Links\12_電子控除証明書_1.jpg"/>
          <p:cNvPicPr>
            <a:picLocks noChangeAspect="1"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641516" y="1336941"/>
            <a:ext cx="268446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角丸四角形 79"/>
          <p:cNvSpPr>
            <a:spLocks noChangeArrowheads="1"/>
          </p:cNvSpPr>
          <p:nvPr/>
        </p:nvSpPr>
        <p:spPr bwMode="auto">
          <a:xfrm>
            <a:off x="738013" y="38564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33408" y="40999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20988" y="37276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07800" y="2638662"/>
            <a:ext cx="504825" cy="1793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国税庁</a:t>
            </a:r>
            <a:r>
              <a:rPr kumimoji="0" lang="ja-JP" altLang="en-US" sz="1400" dirty="0">
                <a:latin typeface="Meiryo UI" panose="020B0604030504040204" pitchFamily="50" charset="-128"/>
                <a:ea typeface="Meiryo UI" panose="020B0604030504040204" pitchFamily="50" charset="-128"/>
              </a:rPr>
              <a:t>のホームページをご参照ください。</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8" r:link="rId9"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13602" y="3204892"/>
            <a:ext cx="593725" cy="1968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701158" y="4663294"/>
            <a:ext cx="1344831" cy="110397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710671" y="5602533"/>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a:t>
            </a:r>
            <a:r>
              <a:rPr kumimoji="0" lang="en-US" altLang="ja-JP" sz="1600" dirty="0" smtClean="0">
                <a:latin typeface="Meiryo UI" panose="020B0604030504040204" pitchFamily="50" charset="-128"/>
                <a:ea typeface="Meiryo UI" panose="020B0604030504040204" pitchFamily="50" charset="-128"/>
              </a:rPr>
              <a:t>. </a:t>
            </a:r>
            <a:r>
              <a:rPr kumimoji="0" lang="ja-JP" altLang="en-US" sz="1600" dirty="0" smtClean="0">
                <a:latin typeface="Meiryo UI" panose="020B0604030504040204" pitchFamily="50" charset="-128"/>
                <a:ea typeface="Meiryo UI" panose="020B0604030504040204" pitchFamily="50" charset="-128"/>
              </a:rPr>
              <a:t>添付</a:t>
            </a:r>
            <a:r>
              <a:rPr kumimoji="0" lang="ja-JP" altLang="en-US" sz="1600" dirty="0">
                <a:latin typeface="Meiryo UI" panose="020B0604030504040204" pitchFamily="50" charset="-128"/>
                <a:ea typeface="Meiryo UI" panose="020B0604030504040204" pitchFamily="50" charset="-128"/>
              </a:rPr>
              <a:t>する証明書類の画像を用意します。</a:t>
            </a:r>
          </a:p>
          <a:p>
            <a:pPr marL="0" indent="177800" eaLnBrk="0" fontAlgn="base" hangingPunct="0">
              <a:lnSpc>
                <a:spcPct val="100000"/>
              </a:lnSpc>
              <a:spcBef>
                <a:spcPct val="0"/>
              </a:spcBef>
              <a:spcAft>
                <a:spcPct val="0"/>
              </a:spcAft>
              <a:buNone/>
            </a:pPr>
            <a:r>
              <a:rPr kumimoji="0" lang="ja-JP" altLang="en-US" sz="1600" dirty="0" smtClean="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r>
              <a:rPr kumimoji="0" lang="en-US" altLang="ja-JP" sz="1600" dirty="0" smtClean="0">
                <a:latin typeface="Meiryo UI" panose="020B0604030504040204" pitchFamily="50" charset="-128"/>
                <a:ea typeface="Meiryo UI" panose="020B0604030504040204" pitchFamily="50" charset="-128"/>
              </a:rPr>
              <a:t/>
            </a:r>
            <a:br>
              <a:rPr kumimoji="0" lang="en-US" altLang="ja-JP" sz="1600" dirty="0" smtClean="0">
                <a:latin typeface="Meiryo UI" panose="020B0604030504040204" pitchFamily="50" charset="-128"/>
                <a:ea typeface="Meiryo UI" panose="020B0604030504040204" pitchFamily="50" charset="-128"/>
              </a:rPr>
            </a:br>
            <a:r>
              <a:rPr kumimoji="0" lang="ja-JP" altLang="en-US" sz="1600" dirty="0" smtClean="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smtClean="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smtClean="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smtClean="0">
                <a:latin typeface="Meiryo UI" panose="020B0604030504040204" pitchFamily="50" charset="-128"/>
                <a:ea typeface="Meiryo UI" panose="020B0604030504040204" pitchFamily="50" charset="-128"/>
              </a:rPr>
              <a:t>2.</a:t>
            </a:r>
            <a:r>
              <a:rPr kumimoji="0" lang="ja-JP" altLang="en-US" sz="1600" dirty="0" smtClean="0">
                <a:latin typeface="Meiryo UI" panose="020B0604030504040204" pitchFamily="50" charset="-128"/>
                <a:ea typeface="Meiryo UI" panose="020B0604030504040204" pitchFamily="50" charset="-128"/>
              </a:rPr>
              <a:t>［画像</a:t>
            </a:r>
            <a:r>
              <a:rPr kumimoji="0" lang="ja-JP" altLang="en-US" sz="1600" dirty="0">
                <a:latin typeface="Meiryo UI" panose="020B0604030504040204" pitchFamily="50" charset="-128"/>
                <a:ea typeface="Meiryo UI" panose="020B0604030504040204" pitchFamily="50" charset="-128"/>
              </a:rPr>
              <a:t>添付］ボタンをクリックします。画像が保存されている場所から添付</a:t>
            </a:r>
            <a:r>
              <a:rPr kumimoji="0" lang="ja-JP" altLang="en-US" sz="1600" dirty="0" smtClean="0">
                <a:latin typeface="Meiryo UI" panose="020B0604030504040204" pitchFamily="50" charset="-128"/>
                <a:ea typeface="Meiryo UI" panose="020B0604030504040204" pitchFamily="50" charset="-128"/>
              </a:rPr>
              <a:t>したい画像</a:t>
            </a:r>
            <a:r>
              <a:rPr kumimoji="0" lang="ja-JP" altLang="en-US" sz="1600" dirty="0">
                <a:latin typeface="Meiryo UI" panose="020B0604030504040204" pitchFamily="50" charset="-128"/>
                <a:ea typeface="Meiryo UI" panose="020B0604030504040204" pitchFamily="50" charset="-128"/>
              </a:rPr>
              <a:t>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600" dirty="0" smtClean="0">
                <a:latin typeface="Meiryo UI" panose="020B0604030504040204" pitchFamily="50" charset="-128"/>
                <a:ea typeface="Meiryo UI" panose="020B0604030504040204" pitchFamily="50" charset="-128"/>
              </a:rPr>
              <a:t>   </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4946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25827"/>
            <a:ext cx="339725" cy="1778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96537" y="3098693"/>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87037"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1</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1</a:t>
            </a:r>
            <a:r>
              <a:rPr lang="en-US" altLang="ja-JP" sz="2800" b="1" dirty="0" smtClean="0">
                <a:latin typeface="Meiryo UI" panose="020B0604030504040204" pitchFamily="50" charset="-128"/>
                <a:ea typeface="Meiryo UI" panose="020B0604030504040204" pitchFamily="50" charset="-128"/>
              </a:rPr>
              <a:t>.</a:t>
            </a:r>
            <a:r>
              <a:rPr lang="en-US" altLang="ja-JP" sz="2800" dirty="0" smtClean="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a:t>
                      </a:r>
                      <a:r>
                        <a:rPr kumimoji="1" lang="ja-JP" altLang="en-US" sz="1400" dirty="0" smtClean="0">
                          <a:latin typeface="メイリオ" panose="020B0604030504040204" pitchFamily="50" charset="-128"/>
                          <a:ea typeface="メイリオ" panose="020B0604030504040204" pitchFamily="50" charset="-128"/>
                        </a:rPr>
                        <a:t>提出します</a:t>
                      </a:r>
                      <a:r>
                        <a:rPr kumimoji="1" lang="ja-JP" altLang="en-US" sz="1400" dirty="0">
                          <a:latin typeface="メイリオ" panose="020B0604030504040204" pitchFamily="50" charset="-128"/>
                          <a:ea typeface="メイリオ" panose="020B0604030504040204" pitchFamily="50" charset="-128"/>
                        </a:rPr>
                        <a:t>。翌年分は、翌年１月の給与の前に、翌年１月時点の扶養状況を申告するために提出します。）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r>
                        <a:rPr kumimoji="1" lang="en-US" altLang="ja-JP" sz="1400" dirty="0" smtClean="0">
                          <a:latin typeface="メイリオ" panose="020B0604030504040204" pitchFamily="50" charset="-128"/>
                          <a:ea typeface="メイリオ" panose="020B0604030504040204" pitchFamily="50" charset="-128"/>
                        </a:rPr>
                        <a:t/>
                      </a:r>
                      <a:br>
                        <a:rPr kumimoji="1" lang="en-US" altLang="ja-JP" sz="1400" dirty="0" smtClean="0">
                          <a:latin typeface="メイリオ" panose="020B0604030504040204" pitchFamily="50" charset="-128"/>
                          <a:ea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rPr>
                        <a:t>兼 給与</a:t>
                      </a:r>
                      <a:r>
                        <a:rPr kumimoji="1" lang="ja-JP" altLang="en-US" sz="1400" dirty="0">
                          <a:latin typeface="メイリオ" panose="020B0604030504040204" pitchFamily="50" charset="-128"/>
                          <a:ea typeface="メイリオ" panose="020B0604030504040204" pitchFamily="50" charset="-128"/>
                        </a:rPr>
                        <a:t>所得者の</a:t>
                      </a:r>
                      <a:r>
                        <a:rPr kumimoji="1" lang="ja-JP" altLang="en-US" sz="1400" dirty="0" smtClean="0">
                          <a:latin typeface="メイリオ" panose="020B0604030504040204" pitchFamily="50" charset="-128"/>
                          <a:ea typeface="メイリオ" panose="020B0604030504040204" pitchFamily="50" charset="-128"/>
                        </a:rPr>
                        <a:t>配偶者控除等申告書兼 </a:t>
                      </a:r>
                      <a:r>
                        <a:rPr kumimoji="1" lang="zh-TW" altLang="en-US" sz="1400" dirty="0" smtClean="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a:t>
                      </a:r>
                      <a:r>
                        <a:rPr kumimoji="1" lang="ja-JP" altLang="en-US" sz="1400" dirty="0" smtClean="0">
                          <a:latin typeface="メイリオ" panose="020B0604030504040204" pitchFamily="50" charset="-128"/>
                          <a:ea typeface="メイリオ" panose="020B0604030504040204" pitchFamily="50" charset="-128"/>
                        </a:rPr>
                        <a:t>の</a:t>
                      </a:r>
                      <a:r>
                        <a:rPr kumimoji="1" lang="en-US" altLang="ja-JP" sz="1400" dirty="0" smtClean="0">
                          <a:latin typeface="メイリオ" panose="020B0604030504040204" pitchFamily="50" charset="-128"/>
                          <a:ea typeface="メイリオ" panose="020B0604030504040204" pitchFamily="50" charset="-128"/>
                        </a:rPr>
                        <a:t/>
                      </a:r>
                      <a:br>
                        <a:rPr kumimoji="1" lang="en-US" altLang="ja-JP" sz="1400" dirty="0" smtClean="0">
                          <a:latin typeface="メイリオ" panose="020B0604030504040204" pitchFamily="50" charset="-128"/>
                          <a:ea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rPr>
                        <a:t>基礎</a:t>
                      </a:r>
                      <a:r>
                        <a:rPr kumimoji="1" lang="ja-JP" altLang="en-US" sz="1400" dirty="0">
                          <a:latin typeface="メイリオ" panose="020B0604030504040204" pitchFamily="50" charset="-128"/>
                          <a:ea typeface="メイリオ" panose="020B0604030504040204" pitchFamily="50" charset="-128"/>
                        </a:rPr>
                        <a:t>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a:t>
                      </a:r>
                      <a:r>
                        <a:rPr kumimoji="1" lang="ja-JP" altLang="en-US" sz="1400" dirty="0" smtClean="0">
                          <a:latin typeface="メイリオ" panose="020B0604030504040204" pitchFamily="50" charset="-128"/>
                          <a:ea typeface="メイリオ" panose="020B0604030504040204" pitchFamily="50" charset="-128"/>
                        </a:rPr>
                        <a:t>の</a:t>
                      </a:r>
                      <a:r>
                        <a:rPr kumimoji="1" lang="en-US" altLang="ja-JP" sz="1400" dirty="0" smtClean="0">
                          <a:latin typeface="メイリオ" panose="020B0604030504040204" pitchFamily="50" charset="-128"/>
                          <a:ea typeface="メイリオ" panose="020B0604030504040204" pitchFamily="50" charset="-128"/>
                        </a:rPr>
                        <a:t/>
                      </a:r>
                      <a:br>
                        <a:rPr kumimoji="1" lang="en-US" altLang="ja-JP" sz="1400" dirty="0" smtClean="0">
                          <a:latin typeface="メイリオ" panose="020B0604030504040204" pitchFamily="50" charset="-128"/>
                          <a:ea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rPr>
                        <a:t>配偶者控除</a:t>
                      </a:r>
                      <a:r>
                        <a:rPr kumimoji="1" lang="ja-JP" altLang="en-US" sz="1400" dirty="0">
                          <a:latin typeface="メイリオ" panose="020B0604030504040204" pitchFamily="50" charset="-128"/>
                          <a:ea typeface="メイリオ" panose="020B0604030504040204" pitchFamily="50" charset="-128"/>
                        </a:rPr>
                        <a:t>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a:t>
                      </a:r>
                      <a:r>
                        <a:rPr kumimoji="1" lang="ja-JP" altLang="en-US" sz="1400" dirty="0" smtClean="0">
                          <a:latin typeface="メイリオ" panose="020B0604030504040204" pitchFamily="50" charset="-128"/>
                          <a:ea typeface="メイリオ" panose="020B0604030504040204" pitchFamily="50" charset="-128"/>
                        </a:rPr>
                        <a:t>控除</a:t>
                      </a:r>
                      <a:r>
                        <a:rPr kumimoji="1" lang="en-US" altLang="ja-JP" sz="1400" dirty="0" smtClean="0">
                          <a:latin typeface="メイリオ" panose="020B0604030504040204" pitchFamily="50" charset="-128"/>
                          <a:ea typeface="メイリオ" panose="020B0604030504040204" pitchFamily="50" charset="-128"/>
                        </a:rPr>
                        <a:t/>
                      </a:r>
                      <a:br>
                        <a:rPr kumimoji="1" lang="en-US" altLang="ja-JP" sz="1400" dirty="0" smtClean="0">
                          <a:latin typeface="メイリオ" panose="020B0604030504040204" pitchFamily="50" charset="-128"/>
                          <a:ea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給与等の収入金額が</a:t>
                      </a:r>
                      <a:r>
                        <a:rPr kumimoji="1" lang="en-US" altLang="ja-JP" sz="1400" dirty="0" smtClean="0">
                          <a:latin typeface="メイリオ" panose="020B0604030504040204" pitchFamily="50" charset="-128"/>
                          <a:ea typeface="メイリオ" panose="020B0604030504040204" pitchFamily="50" charset="-128"/>
                        </a:rPr>
                        <a:t>850</a:t>
                      </a:r>
                      <a:r>
                        <a:rPr kumimoji="1" lang="ja-JP" altLang="en-US" sz="1400" dirty="0" smtClean="0">
                          <a:latin typeface="メイリオ" panose="020B0604030504040204" pitchFamily="50" charset="-128"/>
                          <a:ea typeface="メイリオ" panose="020B0604030504040204" pitchFamily="50" charset="-128"/>
                        </a:rPr>
                        <a:t>万円 を超え、一定の要件に当てはまる場合に</a:t>
                      </a:r>
                      <a:r>
                        <a:rPr kumimoji="1" lang="ja-JP" altLang="en-US" sz="1400" dirty="0">
                          <a:latin typeface="メイリオ" panose="020B0604030504040204" pitchFamily="50" charset="-128"/>
                          <a:ea typeface="メイリオ" panose="020B0604030504040204" pitchFamily="50" charset="-128"/>
                        </a:rPr>
                        <a:t>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smtClean="0">
                          <a:latin typeface="メイリオ" panose="020B0604030504040204" pitchFamily="50" charset="-128"/>
                          <a:ea typeface="メイリオ" panose="020B0604030504040204" pitchFamily="50" charset="-128"/>
                        </a:rPr>
                        <a:t>一般</a:t>
                      </a:r>
                      <a:r>
                        <a:rPr kumimoji="1" lang="ja-JP" altLang="en-US" sz="1400" dirty="0">
                          <a:latin typeface="メイリオ" panose="020B0604030504040204" pitchFamily="50" charset="-128"/>
                          <a:ea typeface="メイリオ" panose="020B0604030504040204" pitchFamily="50" charset="-128"/>
                        </a:rPr>
                        <a:t>の生命保険料</a:t>
                      </a:r>
                      <a:r>
                        <a:rPr kumimoji="1" lang="ja-JP" altLang="en-US" sz="1400" dirty="0" smtClean="0">
                          <a:latin typeface="メイリオ" panose="020B0604030504040204" pitchFamily="50" charset="-128"/>
                          <a:ea typeface="メイリオ" panose="020B0604030504040204" pitchFamily="50" charset="-128"/>
                        </a:rPr>
                        <a:t>、学資保険、介護</a:t>
                      </a:r>
                      <a:r>
                        <a:rPr kumimoji="1" lang="ja-JP" altLang="en-US" sz="1400" dirty="0">
                          <a:latin typeface="メイリオ" panose="020B0604030504040204" pitchFamily="50" charset="-128"/>
                          <a:ea typeface="メイリオ" panose="020B0604030504040204" pitchFamily="50" charset="-128"/>
                        </a:rPr>
                        <a:t>医療保険料</a:t>
                      </a:r>
                      <a:r>
                        <a:rPr kumimoji="1" lang="ja-JP" altLang="en-US" sz="1400" dirty="0" smtClean="0">
                          <a:latin typeface="メイリオ" panose="020B0604030504040204" pitchFamily="50" charset="-128"/>
                          <a:ea typeface="メイリオ" panose="020B0604030504040204" pitchFamily="50" charset="-128"/>
                        </a:rPr>
                        <a:t>、</a:t>
                      </a:r>
                      <a:r>
                        <a:rPr kumimoji="1" lang="zh-TW" altLang="en-US" sz="1400" dirty="0" smtClean="0">
                          <a:latin typeface="メイリオ" panose="020B0604030504040204" pitchFamily="50" charset="-128"/>
                          <a:ea typeface="メイリオ" panose="020B0604030504040204" pitchFamily="50" charset="-128"/>
                        </a:rPr>
                        <a:t>個人年金保険料</a:t>
                      </a:r>
                      <a:r>
                        <a:rPr kumimoji="1" lang="ja-JP" altLang="en-US" sz="1400" dirty="0" err="1"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地震保険料、社会保険料、</a:t>
                      </a:r>
                      <a:r>
                        <a:rPr kumimoji="1" lang="en-US" altLang="ja-JP" sz="1400" dirty="0" err="1" smtClean="0">
                          <a:latin typeface="メイリオ" panose="020B0604030504040204" pitchFamily="50" charset="-128"/>
                          <a:ea typeface="メイリオ" panose="020B0604030504040204" pitchFamily="50" charset="-128"/>
                        </a:rPr>
                        <a:t>iDeCo</a:t>
                      </a:r>
                      <a:r>
                        <a:rPr kumimoji="1" lang="ja-JP" altLang="en-US" sz="1400" dirty="0" smtClean="0">
                          <a:latin typeface="メイリオ" panose="020B0604030504040204" pitchFamily="50" charset="-128"/>
                          <a:ea typeface="メイリオ" panose="020B0604030504040204" pitchFamily="50" charset="-128"/>
                        </a:rPr>
                        <a:t>など</a:t>
                      </a:r>
                      <a:r>
                        <a:rPr kumimoji="1" lang="ja-JP" altLang="en-US" sz="1400" dirty="0">
                          <a:latin typeface="メイリオ" panose="020B0604030504040204" pitchFamily="50" charset="-128"/>
                          <a:ea typeface="メイリオ" panose="020B0604030504040204" pitchFamily="50" charset="-128"/>
                        </a:rPr>
                        <a:t>を支払</a:t>
                      </a:r>
                      <a:r>
                        <a:rPr kumimoji="1" lang="ja-JP" altLang="en-US" sz="1400" dirty="0" smtClean="0">
                          <a:latin typeface="メイリオ" panose="020B0604030504040204" pitchFamily="50" charset="-128"/>
                          <a:ea typeface="メイリオ" panose="020B0604030504040204" pitchFamily="50" charset="-128"/>
                        </a:rPr>
                        <a:t>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smtClean="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smtClean="0">
                          <a:latin typeface="メイリオ" panose="020B0604030504040204" pitchFamily="50" charset="-128"/>
                          <a:ea typeface="メイリオ" panose="020B0604030504040204" pitchFamily="50" charset="-128"/>
                        </a:rPr>
                        <a:t>2</a:t>
                      </a:r>
                      <a:r>
                        <a:rPr kumimoji="1" lang="ja-JP" altLang="en-US" sz="1400" dirty="0" smtClean="0">
                          <a:latin typeface="メイリオ" panose="020B0604030504040204" pitchFamily="50" charset="-128"/>
                          <a:ea typeface="メイリオ" panose="020B0604030504040204" pitchFamily="50" charset="-128"/>
                        </a:rPr>
                        <a:t>年目以降の方）が</a:t>
                      </a:r>
                      <a:r>
                        <a:rPr kumimoji="1" lang="ja-JP" altLang="en-US" sz="1400" dirty="0">
                          <a:latin typeface="メイリオ" panose="020B0604030504040204" pitchFamily="50" charset="-128"/>
                          <a:ea typeface="メイリオ" panose="020B0604030504040204" pitchFamily="50" charset="-128"/>
                        </a:rPr>
                        <a:t>提出する申告書です</a:t>
                      </a:r>
                      <a:r>
                        <a:rPr kumimoji="1" lang="ja-JP" altLang="en-US" sz="1400" dirty="0" smtClean="0">
                          <a:latin typeface="メイリオ" panose="020B0604030504040204" pitchFamily="50" charset="-128"/>
                          <a:ea typeface="メイリオ" panose="020B0604030504040204" pitchFamily="50" charset="-128"/>
                        </a:rPr>
                        <a:t>。</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］申告書</a:t>
            </a:r>
            <a:r>
              <a:rPr lang="ja-JP" altLang="en-US" sz="2800" b="1" dirty="0">
                <a:latin typeface="Meiryo UI" panose="020B0604030504040204" pitchFamily="50" charset="-128"/>
                <a:ea typeface="Meiryo UI" panose="020B0604030504040204" pitchFamily="50" charset="-128"/>
              </a:rPr>
              <a:t>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400" dirty="0" smtClean="0">
                <a:latin typeface="Meiryo UI" panose="020B0604030504040204" pitchFamily="50" charset="-128"/>
                <a:ea typeface="Meiryo UI" panose="020B0604030504040204" pitchFamily="50" charset="-128"/>
              </a:rPr>
              <a:t>1</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当サービスにログイン</a:t>
            </a:r>
            <a:r>
              <a:rPr lang="ja-JP" altLang="en-US" sz="2400" dirty="0" smtClean="0">
                <a:latin typeface="Meiryo UI" panose="020B0604030504040204" pitchFamily="50" charset="-128"/>
                <a:ea typeface="Meiryo UI" panose="020B0604030504040204" pitchFamily="50" charset="-128"/>
              </a:rPr>
              <a:t>する</a:t>
            </a:r>
            <a:r>
              <a:rPr lang="en-US" altLang="ja-JP" sz="2400" dirty="0" smtClean="0">
                <a:latin typeface="Meiryo UI" panose="020B0604030504040204" pitchFamily="50" charset="-128"/>
                <a:ea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rPr>
            </a:br>
            <a:r>
              <a:rPr lang="en-US" altLang="ja-JP" sz="2400" dirty="0" smtClean="0">
                <a:latin typeface="Meiryo UI" panose="020B0604030504040204" pitchFamily="50" charset="-128"/>
                <a:ea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rPr>
            </a:br>
            <a:r>
              <a:rPr lang="en-US" altLang="ja-JP" sz="2400" dirty="0" smtClean="0">
                <a:latin typeface="Meiryo UI" panose="020B0604030504040204" pitchFamily="50" charset="-128"/>
                <a:ea typeface="Meiryo UI" panose="020B0604030504040204" pitchFamily="50" charset="-128"/>
              </a:rPr>
              <a:t>2</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提出する申告書を選択</a:t>
            </a:r>
            <a:r>
              <a:rPr lang="ja-JP" altLang="en-US" sz="2400" dirty="0" smtClean="0">
                <a:latin typeface="Meiryo UI" panose="020B0604030504040204" pitchFamily="50" charset="-128"/>
                <a:ea typeface="Meiryo UI" panose="020B0604030504040204" pitchFamily="50" charset="-128"/>
              </a:rPr>
              <a:t>する</a:t>
            </a:r>
            <a:r>
              <a:rPr lang="en-US" altLang="ja-JP" sz="2400" dirty="0" smtClean="0">
                <a:latin typeface="Meiryo UI" panose="020B0604030504040204" pitchFamily="50" charset="-128"/>
                <a:ea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rPr>
            </a:br>
            <a:r>
              <a:rPr lang="en-US" altLang="ja-JP" sz="2400" dirty="0" smtClean="0">
                <a:latin typeface="Meiryo UI" panose="020B0604030504040204" pitchFamily="50" charset="-128"/>
                <a:ea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rPr>
            </a:br>
            <a:r>
              <a:rPr lang="en-US" altLang="ja-JP" sz="2400" dirty="0" smtClean="0">
                <a:latin typeface="Meiryo UI" panose="020B0604030504040204" pitchFamily="50" charset="-128"/>
                <a:ea typeface="Meiryo UI" panose="020B0604030504040204" pitchFamily="50" charset="-128"/>
              </a:rPr>
              <a:t>3</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給与</a:t>
            </a:r>
            <a:r>
              <a:rPr lang="ja-JP" altLang="en-US" sz="2400" dirty="0">
                <a:latin typeface="Meiryo UI" panose="020B0604030504040204" pitchFamily="50" charset="-128"/>
                <a:ea typeface="Meiryo UI" panose="020B0604030504040204" pitchFamily="50" charset="-128"/>
              </a:rPr>
              <a:t>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給与</a:t>
            </a:r>
            <a:r>
              <a:rPr lang="ja-JP" altLang="en-US" sz="2400" dirty="0">
                <a:latin typeface="Meiryo UI" panose="020B0604030504040204" pitchFamily="50" charset="-128"/>
                <a:ea typeface="Meiryo UI" panose="020B0604030504040204" pitchFamily="50" charset="-128"/>
              </a:rPr>
              <a:t>所得者の保険料控除</a:t>
            </a:r>
            <a:r>
              <a:rPr lang="ja-JP" altLang="en-US" sz="2400" dirty="0" smtClean="0">
                <a:latin typeface="Meiryo UI" panose="020B0604030504040204" pitchFamily="50" charset="-128"/>
                <a:ea typeface="Meiryo UI" panose="020B0604030504040204" pitchFamily="50" charset="-128"/>
              </a:rPr>
              <a:t>申告書</a:t>
            </a:r>
            <a:r>
              <a:rPr lang="en-US" altLang="ja-JP" sz="2400" dirty="0" smtClean="0">
                <a:latin typeface="Meiryo UI" panose="020B0604030504040204" pitchFamily="50" charset="-128"/>
                <a:ea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r>
            <a:br>
              <a:rPr lang="ja-JP" altLang="en-US" sz="2400" dirty="0">
                <a:latin typeface="Meiryo UI" panose="020B0604030504040204" pitchFamily="50" charset="-128"/>
                <a:ea typeface="Meiryo UI" panose="020B0604030504040204" pitchFamily="50" charset="-128"/>
              </a:rPr>
            </a:br>
            <a:r>
              <a:rPr lang="en-US" altLang="ja-JP" sz="2400" dirty="0" smtClean="0">
                <a:latin typeface="Meiryo UI" panose="020B0604030504040204" pitchFamily="50" charset="-128"/>
                <a:ea typeface="Meiryo UI" panose="020B0604030504040204" pitchFamily="50" charset="-128"/>
              </a:rPr>
              <a:t>4</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登録内容を確認して提出</a:t>
            </a:r>
            <a:r>
              <a:rPr lang="ja-JP" altLang="en-US" sz="2400" dirty="0" smtClean="0">
                <a:latin typeface="Meiryo UI" panose="020B0604030504040204" pitchFamily="50" charset="-128"/>
                <a:ea typeface="Meiryo UI" panose="020B0604030504040204" pitchFamily="50" charset="-128"/>
              </a:rPr>
              <a:t>する</a:t>
            </a:r>
            <a:r>
              <a:rPr lang="en-US" altLang="ja-JP" sz="2400" dirty="0" smtClean="0">
                <a:latin typeface="Meiryo UI" panose="020B0604030504040204" pitchFamily="50" charset="-128"/>
                <a:ea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r>
            <a:br>
              <a:rPr lang="ja-JP" altLang="en-US" sz="2400" dirty="0">
                <a:latin typeface="Meiryo UI" panose="020B0604030504040204" pitchFamily="50" charset="-128"/>
                <a:ea typeface="Meiryo UI" panose="020B0604030504040204" pitchFamily="50" charset="-128"/>
              </a:rPr>
            </a:br>
            <a:r>
              <a:rPr lang="en-US" altLang="ja-JP" sz="2400" dirty="0" smtClean="0">
                <a:latin typeface="Meiryo UI" panose="020B0604030504040204" pitchFamily="50" charset="-128"/>
                <a:ea typeface="Meiryo UI" panose="020B0604030504040204" pitchFamily="50" charset="-128"/>
              </a:rPr>
              <a:t>5</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904053" y="4489994"/>
            <a:ext cx="5303363" cy="1220547"/>
          </a:xfrm>
          <a:prstGeom prst="rect">
            <a:avLst/>
          </a:prstGeom>
        </p:spPr>
      </p:pic>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- 1.</a:t>
            </a:r>
            <a:r>
              <a:rPr lang="en-US" altLang="ja-JP" sz="2800" dirty="0" smtClean="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当サービス</a:t>
            </a:r>
            <a:r>
              <a:rPr lang="en-US" altLang="ja-JP" sz="2800" b="1" dirty="0" smtClean="0">
                <a:latin typeface="Meiryo UI" panose="020B0604030504040204" pitchFamily="50" charset="-128"/>
                <a:ea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rPr>
              <a:t>年末調整申告書クラウド</a:t>
            </a:r>
            <a:r>
              <a:rPr lang="en-US" altLang="ja-JP" sz="2800" b="1" dirty="0" smtClean="0">
                <a:latin typeface="Meiryo UI" panose="020B0604030504040204" pitchFamily="50" charset="-128"/>
                <a:ea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smtClean="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a:t>
            </a: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をクリック</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930261" y="5007659"/>
            <a:ext cx="1250950" cy="3810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3179498" y="5388659"/>
            <a:ext cx="752475" cy="314325"/>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コンテンツ プレースホルダー 2"/>
          <p:cNvSpPr>
            <a:spLocks noGrp="1"/>
          </p:cNvSpPr>
          <p:nvPr>
            <p:ph idx="1"/>
          </p:nvPr>
        </p:nvSpPr>
        <p:spPr>
          <a:xfrm>
            <a:off x="389614" y="858671"/>
            <a:ext cx="10964186" cy="5118936"/>
          </a:xfrm>
        </p:spPr>
        <p:txBody>
          <a:bodyPr>
            <a:normAutofit/>
          </a:bodyPr>
          <a:lstStyle/>
          <a:p>
            <a:pPr marL="0" indent="0">
              <a:buNone/>
            </a:pPr>
            <a:r>
              <a:rPr lang="en-US" altLang="ja-JP" sz="1800" dirty="0" smtClean="0">
                <a:latin typeface="Meiryo UI" panose="020B0604030504040204" pitchFamily="50" charset="-128"/>
                <a:ea typeface="Meiryo UI" panose="020B0604030504040204" pitchFamily="50" charset="-128"/>
              </a:rPr>
              <a:t>1. </a:t>
            </a:r>
            <a:r>
              <a:rPr lang="ja-JP" altLang="en-US" sz="1600" dirty="0" smtClean="0">
                <a:latin typeface="Meiryo UI" panose="020B0604030504040204" pitchFamily="50" charset="-128"/>
                <a:ea typeface="Meiryo UI" panose="020B0604030504040204" pitchFamily="50" charset="-128"/>
              </a:rPr>
              <a:t>管理者</a:t>
            </a:r>
            <a:r>
              <a:rPr lang="ja-JP" altLang="en-US" sz="1600" dirty="0">
                <a:latin typeface="Meiryo UI" panose="020B0604030504040204" pitchFamily="50" charset="-128"/>
                <a:ea typeface="Meiryo UI" panose="020B0604030504040204" pitchFamily="50" charset="-128"/>
              </a:rPr>
              <a:t>から送付された提出依頼のメールを確認し、記載されている提出用ＵＲＬをクリックします</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smtClean="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smtClean="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rPr>
            </a:br>
            <a:r>
              <a:rPr lang="en-US" altLang="ja-JP" sz="1600" dirty="0" smtClean="0">
                <a:latin typeface="Meiryo UI" panose="020B0604030504040204" pitchFamily="50" charset="-128"/>
                <a:ea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rPr>
            </a:br>
            <a:r>
              <a:rPr lang="en-US" altLang="ja-JP" sz="1800" dirty="0" smtClean="0">
                <a:latin typeface="Meiryo UI" panose="020B0604030504040204" pitchFamily="50" charset="-128"/>
                <a:ea typeface="Meiryo UI" panose="020B0604030504040204" pitchFamily="50" charset="-128"/>
              </a:rPr>
              <a:t>2. </a:t>
            </a: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ログイン画面が表示</a:t>
            </a:r>
            <a:r>
              <a:rPr lang="ja-JP" altLang="en-US" sz="1600" dirty="0" smtClean="0">
                <a:latin typeface="Meiryo UI" panose="020B0604030504040204" pitchFamily="50" charset="-128"/>
                <a:ea typeface="Meiryo UI" panose="020B0604030504040204" pitchFamily="50" charset="-128"/>
              </a:rPr>
              <a:t>されるので</a:t>
            </a:r>
            <a:r>
              <a:rPr lang="ja-JP" altLang="en-US" sz="1600" dirty="0">
                <a:latin typeface="Meiryo UI" panose="020B0604030504040204" pitchFamily="50" charset="-128"/>
                <a:ea typeface="Meiryo UI" panose="020B0604030504040204" pitchFamily="50" charset="-128"/>
              </a:rPr>
              <a:t>、手順「１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r>
              <a:rPr lang="ja-JP" altLang="en-US" sz="1600" dirty="0" smtClean="0">
                <a:latin typeface="Meiryo UI" panose="020B0604030504040204" pitchFamily="50" charset="-128"/>
                <a:ea typeface="Meiryo UI" panose="020B0604030504040204" pitchFamily="50" charset="-128"/>
              </a:rPr>
              <a:t>、</a:t>
            </a:r>
            <a:br>
              <a:rPr lang="ja-JP" altLang="en-US" sz="1600" dirty="0" smtClean="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［ログイン</a:t>
            </a:r>
            <a:r>
              <a:rPr lang="ja-JP" altLang="en-US" sz="1600" dirty="0">
                <a:latin typeface="Meiryo UI" panose="020B0604030504040204" pitchFamily="50" charset="-128"/>
                <a:ea typeface="Meiryo UI" panose="020B0604030504040204" pitchFamily="50" charset="-128"/>
              </a:rPr>
              <a:t>］ボタンをクリックします。 </a:t>
            </a:r>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pPr marL="0" indent="0">
              <a:buNone/>
            </a:pPr>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a:off x="4181211" y="5171738"/>
            <a:ext cx="1810798"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99254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r>
              <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40 MANUAL\MANUAL\奉行Edge 年末調整申告書クラウド\利用ガイド（提出者向け）\Links\03_申告書選択画面.jpg"/>
          <p:cNvPicPr>
            <a:picLocks noChangeAspect="1" noChangeArrowheads="1"/>
          </p:cNvPicPr>
          <p:nvPr/>
        </p:nvPicPr>
        <p:blipFill rotWithShape="1">
          <a:blip r:embed="rId2" r:link="rId3" cstate="print">
            <a:extLst>
              <a:ext uri="{28A0092B-C50C-407E-A947-70E740481C1C}">
                <a14:useLocalDpi xmlns:a14="http://schemas.microsoft.com/office/drawing/2010/main" val="0"/>
              </a:ext>
            </a:extLst>
          </a:blip>
          <a:srcRect b="27893"/>
          <a:stretch/>
        </p:blipFill>
        <p:spPr bwMode="auto">
          <a:xfrm>
            <a:off x="706062" y="1140359"/>
            <a:ext cx="3929062" cy="47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- 2</a:t>
            </a:r>
            <a:r>
              <a:rPr lang="en-US" altLang="ja-JP" sz="3200"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16" name="Picture 1" descr="\\svrw3001009\03.Dev_Product_Management\03.G_Product_Management\400.Team\04.BPR\02.機能別\201510.次世代\200.単独機能・サービス\48.ヘルプセンター\42.MCSS・YTAS\提出者\YTAS 製品ツールダウンロード\Links\03_申告書選択画面.jpg">
            <a:extLst>
              <a:ext uri="{FF2B5EF4-FFF2-40B4-BE49-F238E27FC236}">
                <a16:creationId xmlns:a16="http://schemas.microsoft.com/office/drawing/2014/main" id="{8FC49475-841B-4783-A496-C3BDC62BC858}"/>
              </a:ext>
            </a:extLst>
          </p:cNvPr>
          <p:cNvPicPr>
            <a:picLocks noChangeAspect="1" noChangeArrowheads="1"/>
          </p:cNvPicPr>
          <p:nvPr/>
        </p:nvPicPr>
        <p:blipFill rotWithShape="1">
          <a:blip r:embed="rId4" r:link="rId5" cstate="email">
            <a:extLst>
              <a:ext uri="{28A0092B-C50C-407E-A947-70E740481C1C}">
                <a14:useLocalDpi xmlns:a14="http://schemas.microsoft.com/office/drawing/2010/main"/>
              </a:ext>
            </a:extLst>
          </a:blip>
          <a:srcRect t="89974"/>
          <a:stretch/>
        </p:blipFill>
        <p:spPr bwMode="auto">
          <a:xfrm>
            <a:off x="694447" y="5942737"/>
            <a:ext cx="3933825" cy="658929"/>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07106" y="2197235"/>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26098" y="6082845"/>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96166" y="6304180"/>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795993" y="3464060"/>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8"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01019" y="181822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9"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24155" y="677032"/>
            <a:ext cx="399712" cy="3744913"/>
          </a:xfrm>
          <a:prstGeom prst="bentConnector3">
            <a:avLst>
              <a:gd name="adj1" fmla="val 4993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0"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48762" y="3457821"/>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a:t>
            </a:r>
            <a:r>
              <a:rPr kumimoji="0" lang="ja-JP" altLang="ja-JP" sz="1400" b="0" i="0" u="none" strike="noStrike" cap="none" normalizeH="0" baseline="0" dirty="0" smtClean="0">
                <a:ln>
                  <a:noFill/>
                </a:ln>
                <a:effectLst/>
                <a:latin typeface="Meiryo UI" panose="020B0604030504040204" pitchFamily="50" charset="-128"/>
                <a:ea typeface="Meiryo UI" panose="020B0604030504040204" pitchFamily="50" charset="-128"/>
                <a:cs typeface="Times New Roman" panose="02020603050405020304" pitchFamily="18" charset="0"/>
              </a:rPr>
              <a:t>「事前</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準備」欄に必要な</a:t>
            </a:r>
            <a:r>
              <a:rPr kumimoji="0" lang="ja-JP" altLang="ja-JP" sz="1400" b="0" i="0" u="none" strike="noStrike" cap="none" normalizeH="0" baseline="0" dirty="0" smtClean="0">
                <a:ln>
                  <a:noFill/>
                </a:ln>
                <a:effectLst/>
                <a:latin typeface="Meiryo UI" panose="020B0604030504040204" pitchFamily="50" charset="-128"/>
                <a:ea typeface="Meiryo UI" panose="020B0604030504040204" pitchFamily="50" charset="-128"/>
                <a:cs typeface="Times New Roman" panose="02020603050405020304" pitchFamily="18" charset="0"/>
              </a:rPr>
              <a:t>書類の</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情報が表示</a:t>
            </a:r>
            <a:r>
              <a:rPr kumimoji="0" lang="ja-JP" altLang="ja-JP" sz="1400" b="0" i="0" u="none" strike="noStrike" cap="none" normalizeH="0" baseline="0" dirty="0" smtClean="0">
                <a:ln>
                  <a:noFill/>
                </a:ln>
                <a:effectLst/>
                <a:latin typeface="Meiryo UI" panose="020B0604030504040204" pitchFamily="50" charset="-128"/>
                <a:ea typeface="Meiryo UI" panose="020B0604030504040204" pitchFamily="50" charset="-128"/>
                <a:cs typeface="Times New Roman" panose="02020603050405020304" pitchFamily="18" charset="0"/>
              </a:rPr>
              <a:t>され</a:t>
            </a:r>
            <a:r>
              <a:rPr kumimoji="0" lang="ja-JP" altLang="en-US" sz="1400" b="0" i="0" u="none" strike="noStrike" cap="none" normalizeH="0" baseline="0" dirty="0" smtClean="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smtClean="0">
                <a:ln>
                  <a:noFill/>
                </a:ln>
                <a:effectLst/>
                <a:latin typeface="Meiryo UI" panose="020B0604030504040204" pitchFamily="50" charset="-128"/>
                <a:ea typeface="Meiryo UI" panose="020B0604030504040204" pitchFamily="50" charset="-128"/>
                <a:cs typeface="Times New Roman" panose="02020603050405020304" pitchFamily="18" charset="0"/>
              </a:rPr>
              <a:t>準備</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2"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35621" y="2349633"/>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37" name="波線 36"/>
          <p:cNvSpPr/>
          <p:nvPr/>
        </p:nvSpPr>
        <p:spPr>
          <a:xfrm>
            <a:off x="494368" y="5911984"/>
            <a:ext cx="2489200" cy="187056"/>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8"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1986573" y="5942737"/>
            <a:ext cx="2648550" cy="18705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9"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64664" y="5710726"/>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　給与</a:t>
            </a:r>
            <a:r>
              <a:rPr lang="ja-JP" altLang="en-US" sz="2800" b="1" dirty="0">
                <a:latin typeface="Meiryo UI" panose="020B0604030504040204" pitchFamily="50" charset="-128"/>
                <a:ea typeface="Meiryo UI" panose="020B0604030504040204" pitchFamily="50" charset="-128"/>
              </a:rPr>
              <a:t>所得者の扶養控除等（異動）申告書 （１／６）</a:t>
            </a:r>
          </a:p>
        </p:txBody>
      </p:sp>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7" name="Picture 1" descr="\\svrw3001009\03.Dev_Product_Management\03.G_Product_Management\400.Team\04.BPR\02.機能別\201510.次世代\200.単独機能・サービス\48.ヘルプセンター\42.MCSS・YTAS\利用ガイド提出者向け\2206時点の利用ガイド\Links\04_扶養基礎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6970" y="1145547"/>
            <a:ext cx="3527826" cy="5036987"/>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79"/>
          <p:cNvSpPr>
            <a:spLocks noChangeArrowheads="1"/>
          </p:cNvSpPr>
          <p:nvPr/>
        </p:nvSpPr>
        <p:spPr bwMode="auto">
          <a:xfrm>
            <a:off x="2482954" y="5522908"/>
            <a:ext cx="558800" cy="22488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1" name="AutoShape 10"/>
          <p:cNvSpPr>
            <a:spLocks noChangeShapeType="1"/>
          </p:cNvSpPr>
          <p:nvPr/>
        </p:nvSpPr>
        <p:spPr bwMode="auto">
          <a:xfrm rot="10800000" flipV="1">
            <a:off x="2898217" y="3226850"/>
            <a:ext cx="1661734" cy="93064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2"/>
          <p:cNvSpPr>
            <a:spLocks noChangeArrowheads="1"/>
          </p:cNvSpPr>
          <p:nvPr/>
        </p:nvSpPr>
        <p:spPr bwMode="auto">
          <a:xfrm>
            <a:off x="737631" y="4967190"/>
            <a:ext cx="2963452" cy="4460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9"/>
          <p:cNvSpPr>
            <a:spLocks noChangeArrowheads="1"/>
          </p:cNvSpPr>
          <p:nvPr/>
        </p:nvSpPr>
        <p:spPr bwMode="auto">
          <a:xfrm>
            <a:off x="737631" y="4050050"/>
            <a:ext cx="2160588" cy="2286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AutoShape 11"/>
          <p:cNvSpPr>
            <a:spLocks noChangeShapeType="1"/>
          </p:cNvSpPr>
          <p:nvPr/>
        </p:nvSpPr>
        <p:spPr bwMode="auto">
          <a:xfrm rot="10800000" flipV="1">
            <a:off x="3701081" y="5189546"/>
            <a:ext cx="2903758" cy="45719"/>
          </a:xfrm>
          <a:prstGeom prst="bentConnector3">
            <a:avLst>
              <a:gd name="adj1" fmla="val 6955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Text Box 4"/>
          <p:cNvSpPr txBox="1">
            <a:spLocks noChangeArrowheads="1"/>
          </p:cNvSpPr>
          <p:nvPr/>
        </p:nvSpPr>
        <p:spPr bwMode="auto">
          <a:xfrm>
            <a:off x="4559951" y="4050051"/>
            <a:ext cx="3395329" cy="13632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当年の所得情報を入力します。入力した金額をもとに、合計所得金額の見積額や基礎控除額が自動的に計算されます。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9" name="テキスト ボックス 2"/>
          <p:cNvSpPr txBox="1">
            <a:spLocks noChangeArrowheads="1"/>
          </p:cNvSpPr>
          <p:nvPr/>
        </p:nvSpPr>
        <p:spPr bwMode="auto">
          <a:xfrm>
            <a:off x="4559951" y="2032845"/>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sp>
        <p:nvSpPr>
          <p:cNvPr id="35" name="直線矢印コネクタ 80"/>
          <p:cNvSpPr>
            <a:spLocks noChangeShapeType="1"/>
          </p:cNvSpPr>
          <p:nvPr/>
        </p:nvSpPr>
        <p:spPr bwMode="auto">
          <a:xfrm rot="10800000">
            <a:off x="3041753" y="5635634"/>
            <a:ext cx="1393225" cy="37159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Text Box 2"/>
          <p:cNvSpPr txBox="1">
            <a:spLocks noChangeArrowheads="1"/>
          </p:cNvSpPr>
          <p:nvPr/>
        </p:nvSpPr>
        <p:spPr bwMode="auto">
          <a:xfrm>
            <a:off x="3372168" y="5803316"/>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075" name="Picture 3" descr="04_扶養基礎_2_障がい者情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9638" y="2600808"/>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0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6469</TotalTime>
  <Words>4533</Words>
  <Application>Microsoft Office PowerPoint</Application>
  <PresentationFormat>ワイド画面</PresentationFormat>
  <Paragraphs>440</Paragraphs>
  <Slides>32</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32</vt:i4>
      </vt:variant>
    </vt:vector>
  </HeadingPairs>
  <TitlesOfParts>
    <vt:vector size="40" baseType="lpstr">
      <vt:lpstr>Meiryo UI</vt:lpstr>
      <vt:lpstr>メイリオ</vt:lpstr>
      <vt:lpstr>游ゴシック</vt:lpstr>
      <vt:lpstr>游ゴシック Light</vt:lpstr>
      <vt:lpstr>Arial</vt:lpstr>
      <vt:lpstr>Times New Roman</vt:lpstr>
      <vt:lpstr>Office テーマ</vt:lpstr>
      <vt:lpstr>デザインの設定</vt:lpstr>
      <vt:lpstr>PowerPoint プレゼンテーション</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下畑 衣里 (Eri Shimohata)</cp:lastModifiedBy>
  <cp:revision>1502</cp:revision>
  <dcterms:created xsi:type="dcterms:W3CDTF">2022-08-02T08:12:52Z</dcterms:created>
  <dcterms:modified xsi:type="dcterms:W3CDTF">2022-09-15T08:33:07Z</dcterms:modified>
</cp:coreProperties>
</file>